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media/image27.svg" ContentType="image/svg+xml"/>
  <Override PartName="/ppt/media/image29.svg" ContentType="image/svg+xml"/>
  <Override PartName="/ppt/media/image8.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
  </p:notesMasterIdLst>
  <p:handoutMasterIdLst>
    <p:handoutMasterId r:id="rId27"/>
  </p:handoutMasterIdLst>
  <p:sldIdLst>
    <p:sldId id="256" r:id="rId3"/>
    <p:sldId id="269" r:id="rId4"/>
    <p:sldId id="298" r:id="rId6"/>
    <p:sldId id="322" r:id="rId7"/>
    <p:sldId id="344" r:id="rId8"/>
    <p:sldId id="345" r:id="rId9"/>
    <p:sldId id="360" r:id="rId10"/>
    <p:sldId id="361" r:id="rId11"/>
    <p:sldId id="347" r:id="rId12"/>
    <p:sldId id="346" r:id="rId13"/>
    <p:sldId id="349" r:id="rId14"/>
    <p:sldId id="350" r:id="rId15"/>
    <p:sldId id="351" r:id="rId16"/>
    <p:sldId id="352" r:id="rId17"/>
    <p:sldId id="355" r:id="rId18"/>
    <p:sldId id="354" r:id="rId19"/>
    <p:sldId id="353" r:id="rId20"/>
    <p:sldId id="362" r:id="rId21"/>
    <p:sldId id="356" r:id="rId22"/>
    <p:sldId id="357" r:id="rId23"/>
    <p:sldId id="358" r:id="rId24"/>
    <p:sldId id="359" r:id="rId25"/>
    <p:sldId id="263" r:id="rId26"/>
  </p:sldIdLst>
  <p:sldSz cx="12192000" cy="6858000"/>
  <p:notesSz cx="7103745" cy="10234295"/>
  <p:custDataLst>
    <p:tags r:id="rId31"/>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273B5"/>
    <a:srgbClr val="1384CA"/>
    <a:srgbClr val="2CA5FF"/>
    <a:srgbClr val="1280FF"/>
    <a:srgbClr val="DBFEFF"/>
    <a:srgbClr val="A23A27"/>
    <a:srgbClr val="FFFFFF"/>
    <a:srgbClr val="EB663A"/>
    <a:srgbClr val="EA9D3A"/>
    <a:srgbClr val="C470A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05" autoAdjust="0"/>
    <p:restoredTop sz="94660"/>
  </p:normalViewPr>
  <p:slideViewPr>
    <p:cSldViewPr snapToGrid="0">
      <p:cViewPr varScale="1">
        <p:scale>
          <a:sx n="110" d="100"/>
          <a:sy n="110" d="100"/>
        </p:scale>
        <p:origin x="576" y="108"/>
      </p:cViewPr>
      <p:guideLst/>
    </p:cSldViewPr>
  </p:slideViewPr>
  <p:notesTextViewPr>
    <p:cViewPr>
      <p:scale>
        <a:sx n="1" d="1"/>
        <a:sy n="1" d="1"/>
      </p:scale>
      <p:origin x="0" y="0"/>
    </p:cViewPr>
  </p:notesTextViewPr>
  <p:notesViewPr>
    <p:cSldViewPr snapToGrid="0">
      <p:cViewPr varScale="1">
        <p:scale>
          <a:sx n="76" d="100"/>
          <a:sy n="76" d="100"/>
        </p:scale>
        <p:origin x="4080" y="192"/>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notesMaster" Target="notesMasters/notesMaster1.xml"/><Relationship Id="rId4" Type="http://schemas.openxmlformats.org/officeDocument/2006/relationships/slide" Target="slides/slide2.xml"/><Relationship Id="rId31" Type="http://schemas.openxmlformats.org/officeDocument/2006/relationships/tags" Target="tags/tag174.xml"/><Relationship Id="rId30" Type="http://schemas.openxmlformats.org/officeDocument/2006/relationships/tableStyles" Target="tableStyles.xml"/><Relationship Id="rId3" Type="http://schemas.openxmlformats.org/officeDocument/2006/relationships/slide" Target="slides/slide1.xml"/><Relationship Id="rId29" Type="http://schemas.openxmlformats.org/officeDocument/2006/relationships/viewProps" Target="viewProps.xml"/><Relationship Id="rId28" Type="http://schemas.openxmlformats.org/officeDocument/2006/relationships/presProps" Target="presProps.xml"/><Relationship Id="rId27" Type="http://schemas.openxmlformats.org/officeDocument/2006/relationships/handoutMaster" Target="handoutMasters/handoutMaster1.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163" cy="512763"/>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sz="quarter" idx="1"/>
          </p:nvPr>
        </p:nvSpPr>
        <p:spPr>
          <a:xfrm>
            <a:off x="4024313" y="0"/>
            <a:ext cx="3078162" cy="512763"/>
          </a:xfrm>
          <a:prstGeom prst="rect">
            <a:avLst/>
          </a:prstGeom>
        </p:spPr>
        <p:txBody>
          <a:bodyPr vert="horz" lIns="91440" tIns="45720" rIns="91440" bIns="45720" rtlCol="0"/>
          <a:lstStyle>
            <a:lvl1pPr algn="r">
              <a:defRPr sz="1200"/>
            </a:lvl1pPr>
          </a:lstStyle>
          <a:p>
            <a:fld id="{B3DE50C4-7C8E-4845-9685-8FFFC7D1D19A}" type="datetimeFigureOut">
              <a:rPr kumimoji="1" lang="zh-CN" altLang="en-US" smtClean="0"/>
            </a:fld>
            <a:endParaRPr kumimoji="1" lang="zh-CN" altLang="en-US"/>
          </a:p>
        </p:txBody>
      </p:sp>
      <p:sp>
        <p:nvSpPr>
          <p:cNvPr id="4" name="页脚占位符 3"/>
          <p:cNvSpPr>
            <a:spLocks noGrp="1"/>
          </p:cNvSpPr>
          <p:nvPr>
            <p:ph type="ftr" sz="quarter" idx="2"/>
          </p:nvPr>
        </p:nvSpPr>
        <p:spPr>
          <a:xfrm>
            <a:off x="0" y="9721850"/>
            <a:ext cx="3078163" cy="512763"/>
          </a:xfrm>
          <a:prstGeom prst="rect">
            <a:avLst/>
          </a:prstGeom>
        </p:spPr>
        <p:txBody>
          <a:bodyPr vert="horz" lIns="91440" tIns="45720" rIns="91440" bIns="45720" rtlCol="0" anchor="b"/>
          <a:lstStyle>
            <a:lvl1pPr algn="l">
              <a:defRPr sz="1200"/>
            </a:lvl1pPr>
          </a:lstStyle>
          <a:p>
            <a:endParaRPr kumimoji="1" lang="zh-CN" altLang="en-US"/>
          </a:p>
        </p:txBody>
      </p:sp>
      <p:sp>
        <p:nvSpPr>
          <p:cNvPr id="5" name="灯片编号占位符 4"/>
          <p:cNvSpPr>
            <a:spLocks noGrp="1"/>
          </p:cNvSpPr>
          <p:nvPr>
            <p:ph type="sldNum" sz="quarter" idx="3"/>
          </p:nvPr>
        </p:nvSpPr>
        <p:spPr>
          <a:xfrm>
            <a:off x="4024313" y="9721850"/>
            <a:ext cx="3078162" cy="512763"/>
          </a:xfrm>
          <a:prstGeom prst="rect">
            <a:avLst/>
          </a:prstGeom>
        </p:spPr>
        <p:txBody>
          <a:bodyPr vert="horz" lIns="91440" tIns="45720" rIns="91440" bIns="45720" rtlCol="0" anchor="b"/>
          <a:lstStyle>
            <a:lvl1pPr algn="r">
              <a:defRPr sz="1200"/>
            </a:lvl1pPr>
          </a:lstStyle>
          <a:p>
            <a:fld id="{C441173D-681C-D74E-B395-B929B8D16699}" type="slidenum">
              <a:rPr kumimoji="1" lang="zh-CN" altLang="en-US" smtClean="0"/>
            </a:fld>
            <a:endParaRPr kumimoji="1"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3812" y="0"/>
            <a:ext cx="3078290" cy="513492"/>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481584" y="1279287"/>
            <a:ext cx="6140577" cy="3454075"/>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0375" y="4925254"/>
            <a:ext cx="5682996" cy="4029754"/>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9720804"/>
            <a:ext cx="3078290" cy="513491"/>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3812" y="9720804"/>
            <a:ext cx="3078290" cy="513491"/>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13" name="图片 12" descr="/private/var/folders/52/4568vxss1c1g6kht_59dt4n40000gn/T/com.kingsoft.wpsoffice.mac/picturecompress_20231114212727/output_1.jpgoutput_1"/>
          <p:cNvPicPr>
            <a:picLocks noChangeAspect="1"/>
          </p:cNvPicPr>
          <p:nvPr userDrawn="1"/>
        </p:nvPicPr>
        <p:blipFill>
          <a:blip r:embed="rId2"/>
          <a:stretch>
            <a:fillRect/>
          </a:stretch>
        </p:blipFill>
        <p:spPr>
          <a:xfrm>
            <a:off x="0" y="0"/>
            <a:ext cx="12192000" cy="6858000"/>
          </a:xfrm>
          <a:prstGeom prst="rect">
            <a:avLst/>
          </a:prstGeom>
        </p:spPr>
      </p:pic>
      <p:pic>
        <p:nvPicPr>
          <p:cNvPr id="8" name="图片 7" descr="(横版-白字)基金会logo"/>
          <p:cNvPicPr>
            <a:picLocks noChangeAspect="1"/>
          </p:cNvPicPr>
          <p:nvPr userDrawn="1"/>
        </p:nvPicPr>
        <p:blipFill>
          <a:blip r:embed="rId3"/>
          <a:stretch>
            <a:fillRect/>
          </a:stretch>
        </p:blipFill>
        <p:spPr>
          <a:xfrm>
            <a:off x="466725" y="390525"/>
            <a:ext cx="2821305" cy="561975"/>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6_标题和内容">
    <p:bg>
      <p:bgPr>
        <a:solidFill>
          <a:schemeClr val="bg1"/>
        </a:solidFill>
        <a:effectLst/>
      </p:bgPr>
    </p:bg>
    <p:spTree>
      <p:nvGrpSpPr>
        <p:cNvPr id="1" name=""/>
        <p:cNvGrpSpPr/>
        <p:nvPr/>
      </p:nvGrpSpPr>
      <p:grpSpPr>
        <a:xfrm>
          <a:off x="0" y="0"/>
          <a:ext cx="0" cy="0"/>
          <a:chOff x="0" y="0"/>
          <a:chExt cx="0" cy="0"/>
        </a:xfrm>
      </p:grpSpPr>
      <p:pic>
        <p:nvPicPr>
          <p:cNvPr id="2" name="图片 1" descr="/private/var/folders/52/4568vxss1c1g6kht_59dt4n40000gn/T/com.kingsoft.wpsoffice.mac/picturecompress_20231114202854/output_1.jpgoutput_1"/>
          <p:cNvPicPr>
            <a:picLocks noChangeAspect="1"/>
          </p:cNvPicPr>
          <p:nvPr userDrawn="1"/>
        </p:nvPicPr>
        <p:blipFill>
          <a:blip r:embed="rId2"/>
          <a:stretch>
            <a:fillRect/>
          </a:stretch>
        </p:blipFill>
        <p:spPr>
          <a:xfrm>
            <a:off x="0" y="0"/>
            <a:ext cx="12192000" cy="6858000"/>
          </a:xfrm>
          <a:prstGeom prst="rect">
            <a:avLst/>
          </a:prstGeom>
        </p:spPr>
      </p:pic>
      <p:pic>
        <p:nvPicPr>
          <p:cNvPr id="4" name="图片 3" descr="(横版-白字)基金会logo"/>
          <p:cNvPicPr>
            <a:picLocks noChangeAspect="1"/>
          </p:cNvPicPr>
          <p:nvPr userDrawn="1"/>
        </p:nvPicPr>
        <p:blipFill>
          <a:blip r:embed="rId3"/>
          <a:stretch>
            <a:fillRect/>
          </a:stretch>
        </p:blipFill>
        <p:spPr>
          <a:xfrm>
            <a:off x="466725" y="390525"/>
            <a:ext cx="2821305" cy="561975"/>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2_标题和内容">
    <p:bg>
      <p:bgPr>
        <a:solidFill>
          <a:schemeClr val="bg1"/>
        </a:solidFill>
        <a:effectLst/>
      </p:bgPr>
    </p:bg>
    <p:spTree>
      <p:nvGrpSpPr>
        <p:cNvPr id="1" name=""/>
        <p:cNvGrpSpPr/>
        <p:nvPr/>
      </p:nvGrpSpPr>
      <p:grpSpPr>
        <a:xfrm>
          <a:off x="0" y="0"/>
          <a:ext cx="0" cy="0"/>
          <a:chOff x="0" y="0"/>
          <a:chExt cx="0" cy="0"/>
        </a:xfrm>
      </p:grpSpPr>
      <p:pic>
        <p:nvPicPr>
          <p:cNvPr id="2" name="图片 1" descr="/private/var/folders/52/4568vxss1c1g6kht_59dt4n40000gn/T/com.kingsoft.wpsoffice.mac/picturecompress_20231114202854/output_1.jpgoutput_1"/>
          <p:cNvPicPr>
            <a:picLocks noChangeAspect="1"/>
          </p:cNvPicPr>
          <p:nvPr userDrawn="1"/>
        </p:nvPicPr>
        <p:blipFill>
          <a:blip r:embed="rId2"/>
          <a:stretch>
            <a:fillRect/>
          </a:stretch>
        </p:blipFill>
        <p:spPr>
          <a:xfrm>
            <a:off x="0" y="0"/>
            <a:ext cx="12192000" cy="685800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chemeClr val="bg1"/>
        </a:solidFill>
        <a:effectLst/>
      </p:bgPr>
    </p:bg>
    <p:spTree>
      <p:nvGrpSpPr>
        <p:cNvPr id="1" name=""/>
        <p:cNvGrpSpPr/>
        <p:nvPr/>
      </p:nvGrpSpPr>
      <p:grpSpPr>
        <a:xfrm>
          <a:off x="0" y="0"/>
          <a:ext cx="0" cy="0"/>
          <a:chOff x="0" y="0"/>
          <a:chExt cx="0" cy="0"/>
        </a:xfrm>
      </p:grpSpPr>
      <p:pic>
        <p:nvPicPr>
          <p:cNvPr id="3" name="图片 2" descr="ppt332"/>
          <p:cNvPicPr>
            <a:picLocks noChangeAspect="1"/>
          </p:cNvPicPr>
          <p:nvPr userDrawn="1"/>
        </p:nvPicPr>
        <p:blipFill>
          <a:blip r:embed="rId2"/>
          <a:stretch>
            <a:fillRect/>
          </a:stretch>
        </p:blipFill>
        <p:spPr>
          <a:xfrm>
            <a:off x="0" y="0"/>
            <a:ext cx="12192000" cy="6858000"/>
          </a:xfrm>
          <a:prstGeom prst="rect">
            <a:avLst/>
          </a:prstGeom>
        </p:spPr>
      </p:pic>
      <p:pic>
        <p:nvPicPr>
          <p:cNvPr id="8" name="图片 7" descr="(横版-白字)基金会logo"/>
          <p:cNvPicPr>
            <a:picLocks noChangeAspect="1"/>
          </p:cNvPicPr>
          <p:nvPr userDrawn="1"/>
        </p:nvPicPr>
        <p:blipFill>
          <a:blip r:embed="rId3"/>
          <a:stretch>
            <a:fillRect/>
          </a:stretch>
        </p:blipFill>
        <p:spPr>
          <a:xfrm>
            <a:off x="466725" y="390525"/>
            <a:ext cx="2821305" cy="561975"/>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4_标题和内容">
    <p:bg>
      <p:bgPr>
        <a:solidFill>
          <a:schemeClr val="bg1"/>
        </a:solidFill>
        <a:effectLst/>
      </p:bgPr>
    </p:bg>
    <p:spTree>
      <p:nvGrpSpPr>
        <p:cNvPr id="1" name=""/>
        <p:cNvGrpSpPr/>
        <p:nvPr/>
      </p:nvGrpSpPr>
      <p:grpSpPr>
        <a:xfrm>
          <a:off x="0" y="0"/>
          <a:ext cx="0" cy="0"/>
          <a:chOff x="0" y="0"/>
          <a:chExt cx="0" cy="0"/>
        </a:xfrm>
      </p:grpSpPr>
      <p:pic>
        <p:nvPicPr>
          <p:cNvPr id="3" name="图片 2" descr="ppt332"/>
          <p:cNvPicPr>
            <a:picLocks noChangeAspect="1"/>
          </p:cNvPicPr>
          <p:nvPr userDrawn="1"/>
        </p:nvPicPr>
        <p:blipFill>
          <a:blip r:embed="rId2"/>
          <a:stretch>
            <a:fillRect/>
          </a:stretch>
        </p:blipFill>
        <p:spPr>
          <a:xfrm>
            <a:off x="0" y="0"/>
            <a:ext cx="12192000" cy="685800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1_标题和内容">
    <p:bg>
      <p:bgPr>
        <a:solidFill>
          <a:schemeClr val="bg1"/>
        </a:solidFill>
        <a:effectLst/>
      </p:bgPr>
    </p:bg>
    <p:spTree>
      <p:nvGrpSpPr>
        <p:cNvPr id="1" name=""/>
        <p:cNvGrpSpPr/>
        <p:nvPr/>
      </p:nvGrpSpPr>
      <p:grpSpPr>
        <a:xfrm>
          <a:off x="0" y="0"/>
          <a:ext cx="0" cy="0"/>
          <a:chOff x="0" y="0"/>
          <a:chExt cx="0" cy="0"/>
        </a:xfrm>
      </p:grpSpPr>
      <p:pic>
        <p:nvPicPr>
          <p:cNvPr id="3" name="图片 2" descr="ppt2 拷贝"/>
          <p:cNvPicPr>
            <a:picLocks noChangeAspect="1"/>
          </p:cNvPicPr>
          <p:nvPr userDrawn="1"/>
        </p:nvPicPr>
        <p:blipFill>
          <a:blip r:embed="rId2"/>
          <a:stretch>
            <a:fillRect/>
          </a:stretch>
        </p:blipFill>
        <p:spPr>
          <a:xfrm>
            <a:off x="0" y="0"/>
            <a:ext cx="12177395" cy="685800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3_标题和内容">
    <p:bg>
      <p:bgPr>
        <a:solidFill>
          <a:schemeClr val="bg1"/>
        </a:solidFill>
        <a:effectLst/>
      </p:bgPr>
    </p:bg>
    <p:spTree>
      <p:nvGrpSpPr>
        <p:cNvPr id="1" name=""/>
        <p:cNvGrpSpPr/>
        <p:nvPr/>
      </p:nvGrpSpPr>
      <p:grpSpPr>
        <a:xfrm>
          <a:off x="0" y="0"/>
          <a:ext cx="0" cy="0"/>
          <a:chOff x="0" y="0"/>
          <a:chExt cx="0" cy="0"/>
        </a:xfrm>
      </p:grpSpPr>
      <p:pic>
        <p:nvPicPr>
          <p:cNvPr id="3" name="图片 2" descr="ppt2 拷贝"/>
          <p:cNvPicPr>
            <a:picLocks noChangeAspect="1"/>
          </p:cNvPicPr>
          <p:nvPr userDrawn="1"/>
        </p:nvPicPr>
        <p:blipFill>
          <a:blip r:embed="rId2"/>
          <a:stretch>
            <a:fillRect/>
          </a:stretch>
        </p:blipFill>
        <p:spPr>
          <a:xfrm>
            <a:off x="0" y="0"/>
            <a:ext cx="12177395" cy="685800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38200" y="365125"/>
            <a:ext cx="10515600" cy="58118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3" name="日期占位符 2"/>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1" Type="http://schemas.openxmlformats.org/officeDocument/2006/relationships/theme" Target="../theme/theme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F288E0-7875-42C4-84C8-98DBBD3BF4D2}"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9BB5D0-35E4-459D-AEF3-FE4D7C45CC19}"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9" Type="http://schemas.openxmlformats.org/officeDocument/2006/relationships/tags" Target="../tags/tag85.xml"/><Relationship Id="rId8" Type="http://schemas.openxmlformats.org/officeDocument/2006/relationships/tags" Target="../tags/tag84.xml"/><Relationship Id="rId7" Type="http://schemas.openxmlformats.org/officeDocument/2006/relationships/tags" Target="../tags/tag83.xml"/><Relationship Id="rId6" Type="http://schemas.openxmlformats.org/officeDocument/2006/relationships/tags" Target="../tags/tag82.xml"/><Relationship Id="rId5" Type="http://schemas.openxmlformats.org/officeDocument/2006/relationships/tags" Target="../tags/tag81.xml"/><Relationship Id="rId4" Type="http://schemas.openxmlformats.org/officeDocument/2006/relationships/tags" Target="../tags/tag80.xml"/><Relationship Id="rId3" Type="http://schemas.openxmlformats.org/officeDocument/2006/relationships/tags" Target="../tags/tag79.xml"/><Relationship Id="rId2" Type="http://schemas.openxmlformats.org/officeDocument/2006/relationships/tags" Target="../tags/tag78.xml"/><Relationship Id="rId16" Type="http://schemas.openxmlformats.org/officeDocument/2006/relationships/slideLayout" Target="../slideLayouts/slideLayout6.xml"/><Relationship Id="rId15" Type="http://schemas.openxmlformats.org/officeDocument/2006/relationships/image" Target="../media/image25.png"/><Relationship Id="rId14" Type="http://schemas.openxmlformats.org/officeDocument/2006/relationships/image" Target="../media/image24.png"/><Relationship Id="rId13" Type="http://schemas.openxmlformats.org/officeDocument/2006/relationships/image" Target="../media/image23.png"/><Relationship Id="rId12" Type="http://schemas.openxmlformats.org/officeDocument/2006/relationships/image" Target="../media/image22.png"/><Relationship Id="rId11" Type="http://schemas.openxmlformats.org/officeDocument/2006/relationships/image" Target="../media/image21.png"/><Relationship Id="rId10" Type="http://schemas.openxmlformats.org/officeDocument/2006/relationships/tags" Target="../tags/tag86.xml"/><Relationship Id="rId1" Type="http://schemas.openxmlformats.org/officeDocument/2006/relationships/image" Target="../media/image6.png"/></Relationships>
</file>

<file path=ppt/slides/_rels/slide11.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tags" Target="../tags/tag89.xml"/><Relationship Id="rId2" Type="http://schemas.openxmlformats.org/officeDocument/2006/relationships/tags" Target="../tags/tag88.xml"/><Relationship Id="rId1" Type="http://schemas.openxmlformats.org/officeDocument/2006/relationships/tags" Target="../tags/tag87.xml"/></Relationships>
</file>

<file path=ppt/slides/_rels/slide12.xml.rels><?xml version="1.0" encoding="UTF-8" standalone="yes"?>
<Relationships xmlns="http://schemas.openxmlformats.org/package/2006/relationships"><Relationship Id="rId9" Type="http://schemas.openxmlformats.org/officeDocument/2006/relationships/tags" Target="../tags/tag97.xml"/><Relationship Id="rId8" Type="http://schemas.openxmlformats.org/officeDocument/2006/relationships/tags" Target="../tags/tag96.xml"/><Relationship Id="rId7" Type="http://schemas.openxmlformats.org/officeDocument/2006/relationships/tags" Target="../tags/tag95.xml"/><Relationship Id="rId6" Type="http://schemas.openxmlformats.org/officeDocument/2006/relationships/tags" Target="../tags/tag94.xml"/><Relationship Id="rId5" Type="http://schemas.openxmlformats.org/officeDocument/2006/relationships/tags" Target="../tags/tag93.xml"/><Relationship Id="rId4" Type="http://schemas.openxmlformats.org/officeDocument/2006/relationships/tags" Target="../tags/tag92.xml"/><Relationship Id="rId3" Type="http://schemas.openxmlformats.org/officeDocument/2006/relationships/tags" Target="../tags/tag91.xml"/><Relationship Id="rId2" Type="http://schemas.openxmlformats.org/officeDocument/2006/relationships/tags" Target="../tags/tag90.xml"/><Relationship Id="rId15" Type="http://schemas.openxmlformats.org/officeDocument/2006/relationships/slideLayout" Target="../slideLayouts/slideLayout6.xml"/><Relationship Id="rId14" Type="http://schemas.openxmlformats.org/officeDocument/2006/relationships/tags" Target="../tags/tag102.xml"/><Relationship Id="rId13" Type="http://schemas.openxmlformats.org/officeDocument/2006/relationships/tags" Target="../tags/tag101.xml"/><Relationship Id="rId12" Type="http://schemas.openxmlformats.org/officeDocument/2006/relationships/tags" Target="../tags/tag100.xml"/><Relationship Id="rId11" Type="http://schemas.openxmlformats.org/officeDocument/2006/relationships/tags" Target="../tags/tag99.xml"/><Relationship Id="rId10" Type="http://schemas.openxmlformats.org/officeDocument/2006/relationships/tags" Target="../tags/tag98.xml"/><Relationship Id="rId1" Type="http://schemas.openxmlformats.org/officeDocument/2006/relationships/image" Target="../media/image6.png"/></Relationships>
</file>

<file path=ppt/slides/_rels/slide13.xml.rels><?xml version="1.0" encoding="UTF-8" standalone="yes"?>
<Relationships xmlns="http://schemas.openxmlformats.org/package/2006/relationships"><Relationship Id="rId9" Type="http://schemas.openxmlformats.org/officeDocument/2006/relationships/tags" Target="../tags/tag110.xml"/><Relationship Id="rId8" Type="http://schemas.openxmlformats.org/officeDocument/2006/relationships/tags" Target="../tags/tag109.xml"/><Relationship Id="rId7" Type="http://schemas.openxmlformats.org/officeDocument/2006/relationships/tags" Target="../tags/tag108.xml"/><Relationship Id="rId6" Type="http://schemas.openxmlformats.org/officeDocument/2006/relationships/tags" Target="../tags/tag107.xml"/><Relationship Id="rId5" Type="http://schemas.openxmlformats.org/officeDocument/2006/relationships/tags" Target="../tags/tag106.xml"/><Relationship Id="rId4" Type="http://schemas.openxmlformats.org/officeDocument/2006/relationships/tags" Target="../tags/tag105.xml"/><Relationship Id="rId3" Type="http://schemas.openxmlformats.org/officeDocument/2006/relationships/tags" Target="../tags/tag104.xml"/><Relationship Id="rId2" Type="http://schemas.openxmlformats.org/officeDocument/2006/relationships/tags" Target="../tags/tag103.xml"/><Relationship Id="rId16" Type="http://schemas.openxmlformats.org/officeDocument/2006/relationships/slideLayout" Target="../slideLayouts/slideLayout6.xml"/><Relationship Id="rId15" Type="http://schemas.openxmlformats.org/officeDocument/2006/relationships/image" Target="../media/image27.svg"/><Relationship Id="rId14" Type="http://schemas.openxmlformats.org/officeDocument/2006/relationships/image" Target="../media/image26.png"/><Relationship Id="rId13" Type="http://schemas.openxmlformats.org/officeDocument/2006/relationships/tags" Target="../tags/tag114.xml"/><Relationship Id="rId12" Type="http://schemas.openxmlformats.org/officeDocument/2006/relationships/tags" Target="../tags/tag113.xml"/><Relationship Id="rId11" Type="http://schemas.openxmlformats.org/officeDocument/2006/relationships/tags" Target="../tags/tag112.xml"/><Relationship Id="rId10" Type="http://schemas.openxmlformats.org/officeDocument/2006/relationships/tags" Target="../tags/tag111.xml"/><Relationship Id="rId1" Type="http://schemas.openxmlformats.org/officeDocument/2006/relationships/image" Target="../media/image6.png"/></Relationships>
</file>

<file path=ppt/slides/_rels/slide14.xml.rels><?xml version="1.0" encoding="UTF-8" standalone="yes"?>
<Relationships xmlns="http://schemas.openxmlformats.org/package/2006/relationships"><Relationship Id="rId9" Type="http://schemas.openxmlformats.org/officeDocument/2006/relationships/tags" Target="../tags/tag122.xml"/><Relationship Id="rId8" Type="http://schemas.openxmlformats.org/officeDocument/2006/relationships/tags" Target="../tags/tag121.xml"/><Relationship Id="rId7" Type="http://schemas.openxmlformats.org/officeDocument/2006/relationships/tags" Target="../tags/tag120.xml"/><Relationship Id="rId6" Type="http://schemas.openxmlformats.org/officeDocument/2006/relationships/tags" Target="../tags/tag119.xml"/><Relationship Id="rId5" Type="http://schemas.openxmlformats.org/officeDocument/2006/relationships/tags" Target="../tags/tag118.xml"/><Relationship Id="rId4" Type="http://schemas.openxmlformats.org/officeDocument/2006/relationships/tags" Target="../tags/tag117.xml"/><Relationship Id="rId3" Type="http://schemas.openxmlformats.org/officeDocument/2006/relationships/tags" Target="../tags/tag116.xml"/><Relationship Id="rId2" Type="http://schemas.openxmlformats.org/officeDocument/2006/relationships/tags" Target="../tags/tag115.xml"/><Relationship Id="rId16" Type="http://schemas.openxmlformats.org/officeDocument/2006/relationships/slideLayout" Target="../slideLayouts/slideLayout6.xml"/><Relationship Id="rId15" Type="http://schemas.openxmlformats.org/officeDocument/2006/relationships/image" Target="../media/image29.svg"/><Relationship Id="rId14" Type="http://schemas.openxmlformats.org/officeDocument/2006/relationships/image" Target="../media/image28.png"/><Relationship Id="rId13" Type="http://schemas.openxmlformats.org/officeDocument/2006/relationships/tags" Target="../tags/tag126.xml"/><Relationship Id="rId12" Type="http://schemas.openxmlformats.org/officeDocument/2006/relationships/tags" Target="../tags/tag125.xml"/><Relationship Id="rId11" Type="http://schemas.openxmlformats.org/officeDocument/2006/relationships/tags" Target="../tags/tag124.xml"/><Relationship Id="rId10" Type="http://schemas.openxmlformats.org/officeDocument/2006/relationships/tags" Target="../tags/tag123.xml"/><Relationship Id="rId1" Type="http://schemas.openxmlformats.org/officeDocument/2006/relationships/image" Target="../media/image6.png"/></Relationships>
</file>

<file path=ppt/slides/_rels/slide15.xml.rels><?xml version="1.0" encoding="UTF-8" standalone="yes"?>
<Relationships xmlns="http://schemas.openxmlformats.org/package/2006/relationships"><Relationship Id="rId9" Type="http://schemas.openxmlformats.org/officeDocument/2006/relationships/tags" Target="../tags/tag134.xml"/><Relationship Id="rId8" Type="http://schemas.openxmlformats.org/officeDocument/2006/relationships/tags" Target="../tags/tag133.xml"/><Relationship Id="rId7" Type="http://schemas.openxmlformats.org/officeDocument/2006/relationships/tags" Target="../tags/tag132.xml"/><Relationship Id="rId6" Type="http://schemas.openxmlformats.org/officeDocument/2006/relationships/tags" Target="../tags/tag131.xml"/><Relationship Id="rId5" Type="http://schemas.openxmlformats.org/officeDocument/2006/relationships/tags" Target="../tags/tag130.xml"/><Relationship Id="rId4" Type="http://schemas.openxmlformats.org/officeDocument/2006/relationships/tags" Target="../tags/tag129.xml"/><Relationship Id="rId3" Type="http://schemas.openxmlformats.org/officeDocument/2006/relationships/tags" Target="../tags/tag128.xml"/><Relationship Id="rId2" Type="http://schemas.openxmlformats.org/officeDocument/2006/relationships/tags" Target="../tags/tag127.xml"/><Relationship Id="rId15" Type="http://schemas.openxmlformats.org/officeDocument/2006/relationships/slideLayout" Target="../slideLayouts/slideLayout6.xml"/><Relationship Id="rId14" Type="http://schemas.openxmlformats.org/officeDocument/2006/relationships/tags" Target="../tags/tag139.xml"/><Relationship Id="rId13" Type="http://schemas.openxmlformats.org/officeDocument/2006/relationships/tags" Target="../tags/tag138.xml"/><Relationship Id="rId12" Type="http://schemas.openxmlformats.org/officeDocument/2006/relationships/tags" Target="../tags/tag137.xml"/><Relationship Id="rId11" Type="http://schemas.openxmlformats.org/officeDocument/2006/relationships/tags" Target="../tags/tag136.xml"/><Relationship Id="rId10" Type="http://schemas.openxmlformats.org/officeDocument/2006/relationships/tags" Target="../tags/tag135.xml"/><Relationship Id="rId1" Type="http://schemas.openxmlformats.org/officeDocument/2006/relationships/image" Target="../media/image6.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141.xml"/><Relationship Id="rId1" Type="http://schemas.openxmlformats.org/officeDocument/2006/relationships/tags" Target="../tags/tag140.xml"/></Relationships>
</file>

<file path=ppt/slides/_rels/slide17.xml.rels><?xml version="1.0" encoding="UTF-8" standalone="yes"?>
<Relationships xmlns="http://schemas.openxmlformats.org/package/2006/relationships"><Relationship Id="rId9" Type="http://schemas.openxmlformats.org/officeDocument/2006/relationships/tags" Target="../tags/tag149.xml"/><Relationship Id="rId8" Type="http://schemas.openxmlformats.org/officeDocument/2006/relationships/tags" Target="../tags/tag148.xml"/><Relationship Id="rId7" Type="http://schemas.openxmlformats.org/officeDocument/2006/relationships/tags" Target="../tags/tag147.xml"/><Relationship Id="rId6" Type="http://schemas.openxmlformats.org/officeDocument/2006/relationships/tags" Target="../tags/tag146.xml"/><Relationship Id="rId5" Type="http://schemas.openxmlformats.org/officeDocument/2006/relationships/tags" Target="../tags/tag145.xml"/><Relationship Id="rId4" Type="http://schemas.openxmlformats.org/officeDocument/2006/relationships/tags" Target="../tags/tag144.xml"/><Relationship Id="rId3" Type="http://schemas.openxmlformats.org/officeDocument/2006/relationships/tags" Target="../tags/tag143.xml"/><Relationship Id="rId2" Type="http://schemas.openxmlformats.org/officeDocument/2006/relationships/tags" Target="../tags/tag142.xml"/><Relationship Id="rId16" Type="http://schemas.openxmlformats.org/officeDocument/2006/relationships/notesSlide" Target="../notesSlides/notesSlide3.xml"/><Relationship Id="rId15" Type="http://schemas.openxmlformats.org/officeDocument/2006/relationships/slideLayout" Target="../slideLayouts/slideLayout6.xml"/><Relationship Id="rId14" Type="http://schemas.openxmlformats.org/officeDocument/2006/relationships/tags" Target="../tags/tag154.xml"/><Relationship Id="rId13" Type="http://schemas.openxmlformats.org/officeDocument/2006/relationships/tags" Target="../tags/tag153.xml"/><Relationship Id="rId12" Type="http://schemas.openxmlformats.org/officeDocument/2006/relationships/tags" Target="../tags/tag152.xml"/><Relationship Id="rId11" Type="http://schemas.openxmlformats.org/officeDocument/2006/relationships/tags" Target="../tags/tag151.xml"/><Relationship Id="rId10" Type="http://schemas.openxmlformats.org/officeDocument/2006/relationships/tags" Target="../tags/tag150.xml"/><Relationship Id="rId1" Type="http://schemas.openxmlformats.org/officeDocument/2006/relationships/image" Target="../media/image6.png"/></Relationships>
</file>

<file path=ppt/slides/_rels/slide18.xml.rels><?xml version="1.0" encoding="UTF-8" standalone="yes"?>
<Relationships xmlns="http://schemas.openxmlformats.org/package/2006/relationships"><Relationship Id="rId7" Type="http://schemas.openxmlformats.org/officeDocument/2006/relationships/notesSlide" Target="../notesSlides/notesSlide4.xml"/><Relationship Id="rId6" Type="http://schemas.openxmlformats.org/officeDocument/2006/relationships/slideLayout" Target="../slideLayouts/slideLayout6.xml"/><Relationship Id="rId5" Type="http://schemas.openxmlformats.org/officeDocument/2006/relationships/tags" Target="../tags/tag158.xml"/><Relationship Id="rId4" Type="http://schemas.openxmlformats.org/officeDocument/2006/relationships/tags" Target="../tags/tag157.xml"/><Relationship Id="rId3" Type="http://schemas.openxmlformats.org/officeDocument/2006/relationships/tags" Target="../tags/tag156.xml"/><Relationship Id="rId2" Type="http://schemas.openxmlformats.org/officeDocument/2006/relationships/tags" Target="../tags/tag155.xml"/><Relationship Id="rId1" Type="http://schemas.openxmlformats.org/officeDocument/2006/relationships/image" Target="../media/image6.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160.xml"/><Relationship Id="rId1" Type="http://schemas.openxmlformats.org/officeDocument/2006/relationships/tags" Target="../tags/tag159.xml"/></Relationships>
</file>

<file path=ppt/slides/_rels/slide2.xml.rels><?xml version="1.0" encoding="UTF-8" standalone="yes"?>
<Relationships xmlns="http://schemas.openxmlformats.org/package/2006/relationships"><Relationship Id="rId9" Type="http://schemas.openxmlformats.org/officeDocument/2006/relationships/tags" Target="../tags/tag9.xml"/><Relationship Id="rId8" Type="http://schemas.openxmlformats.org/officeDocument/2006/relationships/tags" Target="../tags/tag8.xml"/><Relationship Id="rId7" Type="http://schemas.openxmlformats.org/officeDocument/2006/relationships/tags" Target="../tags/tag7.xml"/><Relationship Id="rId6" Type="http://schemas.openxmlformats.org/officeDocument/2006/relationships/tags" Target="../tags/tag6.xml"/><Relationship Id="rId5" Type="http://schemas.openxmlformats.org/officeDocument/2006/relationships/tags" Target="../tags/tag5.xml"/><Relationship Id="rId4" Type="http://schemas.openxmlformats.org/officeDocument/2006/relationships/tags" Target="../tags/tag4.xml"/><Relationship Id="rId3" Type="http://schemas.openxmlformats.org/officeDocument/2006/relationships/tags" Target="../tags/tag3.xml"/><Relationship Id="rId20" Type="http://schemas.openxmlformats.org/officeDocument/2006/relationships/notesSlide" Target="../notesSlides/notesSlide1.xml"/><Relationship Id="rId2" Type="http://schemas.openxmlformats.org/officeDocument/2006/relationships/tags" Target="../tags/tag2.xml"/><Relationship Id="rId19" Type="http://schemas.openxmlformats.org/officeDocument/2006/relationships/slideLayout" Target="../slideLayouts/slideLayout3.xml"/><Relationship Id="rId18" Type="http://schemas.openxmlformats.org/officeDocument/2006/relationships/tags" Target="../tags/tag18.xml"/><Relationship Id="rId17" Type="http://schemas.openxmlformats.org/officeDocument/2006/relationships/tags" Target="../tags/tag17.xml"/><Relationship Id="rId16" Type="http://schemas.openxmlformats.org/officeDocument/2006/relationships/tags" Target="../tags/tag16.xml"/><Relationship Id="rId15" Type="http://schemas.openxmlformats.org/officeDocument/2006/relationships/tags" Target="../tags/tag15.xml"/><Relationship Id="rId14" Type="http://schemas.openxmlformats.org/officeDocument/2006/relationships/tags" Target="../tags/tag14.xml"/><Relationship Id="rId13" Type="http://schemas.openxmlformats.org/officeDocument/2006/relationships/tags" Target="../tags/tag13.xml"/><Relationship Id="rId12" Type="http://schemas.openxmlformats.org/officeDocument/2006/relationships/tags" Target="../tags/tag12.xml"/><Relationship Id="rId11" Type="http://schemas.openxmlformats.org/officeDocument/2006/relationships/tags" Target="../tags/tag11.xml"/><Relationship Id="rId10" Type="http://schemas.openxmlformats.org/officeDocument/2006/relationships/tags" Target="../tags/tag10.xml"/><Relationship Id="rId1" Type="http://schemas.openxmlformats.org/officeDocument/2006/relationships/tags" Target="../tags/tag1.xml"/></Relationships>
</file>

<file path=ppt/slides/_rels/slide20.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6.xml"/><Relationship Id="rId2" Type="http://schemas.openxmlformats.org/officeDocument/2006/relationships/tags" Target="../tags/tag161.xml"/><Relationship Id="rId1" Type="http://schemas.openxmlformats.org/officeDocument/2006/relationships/image" Target="../media/image6.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163.xml"/><Relationship Id="rId1" Type="http://schemas.openxmlformats.org/officeDocument/2006/relationships/tags" Target="../tags/tag162.xml"/></Relationships>
</file>

<file path=ppt/slides/_rels/slide22.xml.rels><?xml version="1.0" encoding="UTF-8" standalone="yes"?>
<Relationships xmlns="http://schemas.openxmlformats.org/package/2006/relationships"><Relationship Id="rId9" Type="http://schemas.openxmlformats.org/officeDocument/2006/relationships/tags" Target="../tags/tag171.xml"/><Relationship Id="rId8" Type="http://schemas.openxmlformats.org/officeDocument/2006/relationships/tags" Target="../tags/tag170.xml"/><Relationship Id="rId7" Type="http://schemas.openxmlformats.org/officeDocument/2006/relationships/tags" Target="../tags/tag169.xml"/><Relationship Id="rId6" Type="http://schemas.openxmlformats.org/officeDocument/2006/relationships/tags" Target="../tags/tag168.xml"/><Relationship Id="rId5" Type="http://schemas.openxmlformats.org/officeDocument/2006/relationships/tags" Target="../tags/tag167.xml"/><Relationship Id="rId4" Type="http://schemas.openxmlformats.org/officeDocument/2006/relationships/tags" Target="../tags/tag166.xml"/><Relationship Id="rId3" Type="http://schemas.openxmlformats.org/officeDocument/2006/relationships/tags" Target="../tags/tag165.xml"/><Relationship Id="rId2" Type="http://schemas.openxmlformats.org/officeDocument/2006/relationships/tags" Target="../tags/tag164.xml"/><Relationship Id="rId12" Type="http://schemas.openxmlformats.org/officeDocument/2006/relationships/notesSlide" Target="../notesSlides/notesSlide6.xml"/><Relationship Id="rId11" Type="http://schemas.openxmlformats.org/officeDocument/2006/relationships/slideLayout" Target="../slideLayouts/slideLayout6.xml"/><Relationship Id="rId10" Type="http://schemas.openxmlformats.org/officeDocument/2006/relationships/tags" Target="../tags/tag172.xml"/><Relationship Id="rId1" Type="http://schemas.openxmlformats.org/officeDocument/2006/relationships/image" Target="../media/image6.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73.xml"/></Relationships>
</file>

<file path=ppt/slides/_rels/slide3.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tags" Target="../tags/tag21.xml"/><Relationship Id="rId2" Type="http://schemas.openxmlformats.org/officeDocument/2006/relationships/tags" Target="../tags/tag20.xml"/><Relationship Id="rId1" Type="http://schemas.openxmlformats.org/officeDocument/2006/relationships/tags" Target="../tags/tag19.xml"/></Relationships>
</file>

<file path=ppt/slides/_rels/slide4.xml.rels><?xml version="1.0" encoding="UTF-8" standalone="yes"?>
<Relationships xmlns="http://schemas.openxmlformats.org/package/2006/relationships"><Relationship Id="rId9" Type="http://schemas.openxmlformats.org/officeDocument/2006/relationships/tags" Target="../tags/tag29.xml"/><Relationship Id="rId8" Type="http://schemas.openxmlformats.org/officeDocument/2006/relationships/tags" Target="../tags/tag28.xml"/><Relationship Id="rId7" Type="http://schemas.openxmlformats.org/officeDocument/2006/relationships/tags" Target="../tags/tag27.xml"/><Relationship Id="rId6" Type="http://schemas.openxmlformats.org/officeDocument/2006/relationships/tags" Target="../tags/tag26.xml"/><Relationship Id="rId5" Type="http://schemas.openxmlformats.org/officeDocument/2006/relationships/image" Target="../media/image6.png"/><Relationship Id="rId4" Type="http://schemas.openxmlformats.org/officeDocument/2006/relationships/tags" Target="../tags/tag25.xml"/><Relationship Id="rId3" Type="http://schemas.openxmlformats.org/officeDocument/2006/relationships/tags" Target="../tags/tag24.xml"/><Relationship Id="rId2" Type="http://schemas.openxmlformats.org/officeDocument/2006/relationships/tags" Target="../tags/tag23.xml"/><Relationship Id="rId15" Type="http://schemas.openxmlformats.org/officeDocument/2006/relationships/slideLayout" Target="../slideLayouts/slideLayout6.xml"/><Relationship Id="rId14" Type="http://schemas.openxmlformats.org/officeDocument/2006/relationships/tags" Target="../tags/tag34.xml"/><Relationship Id="rId13" Type="http://schemas.openxmlformats.org/officeDocument/2006/relationships/tags" Target="../tags/tag33.xml"/><Relationship Id="rId12" Type="http://schemas.openxmlformats.org/officeDocument/2006/relationships/tags" Target="../tags/tag32.xml"/><Relationship Id="rId11" Type="http://schemas.openxmlformats.org/officeDocument/2006/relationships/tags" Target="../tags/tag31.xml"/><Relationship Id="rId10" Type="http://schemas.openxmlformats.org/officeDocument/2006/relationships/tags" Target="../tags/tag30.xml"/><Relationship Id="rId1" Type="http://schemas.openxmlformats.org/officeDocument/2006/relationships/tags" Target="../tags/tag22.xml"/></Relationships>
</file>

<file path=ppt/slides/_rels/slide5.xml.rels><?xml version="1.0" encoding="UTF-8" standalone="yes"?>
<Relationships xmlns="http://schemas.openxmlformats.org/package/2006/relationships"><Relationship Id="rId5" Type="http://schemas.openxmlformats.org/officeDocument/2006/relationships/slideLayout" Target="../slideLayouts/slideLayout6.xml"/><Relationship Id="rId4" Type="http://schemas.openxmlformats.org/officeDocument/2006/relationships/image" Target="../media/image8.svg"/><Relationship Id="rId3" Type="http://schemas.openxmlformats.org/officeDocument/2006/relationships/image" Target="../media/image7.png"/><Relationship Id="rId2" Type="http://schemas.openxmlformats.org/officeDocument/2006/relationships/tags" Target="../tags/tag35.xml"/><Relationship Id="rId1" Type="http://schemas.openxmlformats.org/officeDocument/2006/relationships/image" Target="../media/image6.png"/></Relationships>
</file>

<file path=ppt/slides/_rels/slide6.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tags" Target="../tags/tag36.xml"/></Relationships>
</file>

<file path=ppt/slides/_rels/slide7.xml.rels><?xml version="1.0" encoding="UTF-8" standalone="yes"?>
<Relationships xmlns="http://schemas.openxmlformats.org/package/2006/relationships"><Relationship Id="rId9" Type="http://schemas.openxmlformats.org/officeDocument/2006/relationships/tags" Target="../tags/tag46.xml"/><Relationship Id="rId8" Type="http://schemas.openxmlformats.org/officeDocument/2006/relationships/tags" Target="../tags/tag45.xml"/><Relationship Id="rId7" Type="http://schemas.openxmlformats.org/officeDocument/2006/relationships/tags" Target="../tags/tag44.xml"/><Relationship Id="rId6" Type="http://schemas.openxmlformats.org/officeDocument/2006/relationships/tags" Target="../tags/tag43.xml"/><Relationship Id="rId5" Type="http://schemas.openxmlformats.org/officeDocument/2006/relationships/tags" Target="../tags/tag42.xml"/><Relationship Id="rId4" Type="http://schemas.openxmlformats.org/officeDocument/2006/relationships/tags" Target="../tags/tag41.xml"/><Relationship Id="rId3" Type="http://schemas.openxmlformats.org/officeDocument/2006/relationships/tags" Target="../tags/tag40.xml"/><Relationship Id="rId25" Type="http://schemas.openxmlformats.org/officeDocument/2006/relationships/notesSlide" Target="../notesSlides/notesSlide2.xml"/><Relationship Id="rId24" Type="http://schemas.openxmlformats.org/officeDocument/2006/relationships/slideLayout" Target="../slideLayouts/slideLayout6.xml"/><Relationship Id="rId23" Type="http://schemas.openxmlformats.org/officeDocument/2006/relationships/image" Target="../media/image13.png"/><Relationship Id="rId22" Type="http://schemas.openxmlformats.org/officeDocument/2006/relationships/image" Target="../media/image12.png"/><Relationship Id="rId21" Type="http://schemas.openxmlformats.org/officeDocument/2006/relationships/image" Target="../media/image11.png"/><Relationship Id="rId20" Type="http://schemas.openxmlformats.org/officeDocument/2006/relationships/image" Target="../media/image10.png"/><Relationship Id="rId2" Type="http://schemas.openxmlformats.org/officeDocument/2006/relationships/tags" Target="../tags/tag39.xml"/><Relationship Id="rId19" Type="http://schemas.openxmlformats.org/officeDocument/2006/relationships/image" Target="../media/image9.png"/><Relationship Id="rId18" Type="http://schemas.openxmlformats.org/officeDocument/2006/relationships/tags" Target="../tags/tag55.xml"/><Relationship Id="rId17" Type="http://schemas.openxmlformats.org/officeDocument/2006/relationships/tags" Target="../tags/tag54.xml"/><Relationship Id="rId16" Type="http://schemas.openxmlformats.org/officeDocument/2006/relationships/tags" Target="../tags/tag53.xml"/><Relationship Id="rId15" Type="http://schemas.openxmlformats.org/officeDocument/2006/relationships/tags" Target="../tags/tag52.xml"/><Relationship Id="rId14" Type="http://schemas.openxmlformats.org/officeDocument/2006/relationships/tags" Target="../tags/tag51.xml"/><Relationship Id="rId13" Type="http://schemas.openxmlformats.org/officeDocument/2006/relationships/tags" Target="../tags/tag50.xml"/><Relationship Id="rId12" Type="http://schemas.openxmlformats.org/officeDocument/2006/relationships/tags" Target="../tags/tag49.xml"/><Relationship Id="rId11" Type="http://schemas.openxmlformats.org/officeDocument/2006/relationships/tags" Target="../tags/tag48.xml"/><Relationship Id="rId10" Type="http://schemas.openxmlformats.org/officeDocument/2006/relationships/tags" Target="../tags/tag47.xml"/><Relationship Id="rId1" Type="http://schemas.openxmlformats.org/officeDocument/2006/relationships/image" Target="../media/image6.png"/></Relationships>
</file>

<file path=ppt/slides/_rels/slide8.xml.rels><?xml version="1.0" encoding="UTF-8" standalone="yes"?>
<Relationships xmlns="http://schemas.openxmlformats.org/package/2006/relationships"><Relationship Id="rId9" Type="http://schemas.openxmlformats.org/officeDocument/2006/relationships/tags" Target="../tags/tag63.xml"/><Relationship Id="rId8" Type="http://schemas.openxmlformats.org/officeDocument/2006/relationships/tags" Target="../tags/tag62.xml"/><Relationship Id="rId7" Type="http://schemas.openxmlformats.org/officeDocument/2006/relationships/tags" Target="../tags/tag61.xml"/><Relationship Id="rId6" Type="http://schemas.openxmlformats.org/officeDocument/2006/relationships/tags" Target="../tags/tag60.xml"/><Relationship Id="rId5" Type="http://schemas.openxmlformats.org/officeDocument/2006/relationships/tags" Target="../tags/tag59.xml"/><Relationship Id="rId4" Type="http://schemas.openxmlformats.org/officeDocument/2006/relationships/tags" Target="../tags/tag58.xml"/><Relationship Id="rId3" Type="http://schemas.openxmlformats.org/officeDocument/2006/relationships/tags" Target="../tags/tag57.xml"/><Relationship Id="rId2" Type="http://schemas.openxmlformats.org/officeDocument/2006/relationships/tags" Target="../tags/tag56.xml"/><Relationship Id="rId14" Type="http://schemas.openxmlformats.org/officeDocument/2006/relationships/slideLayout" Target="../slideLayouts/slideLayout6.xml"/><Relationship Id="rId13" Type="http://schemas.openxmlformats.org/officeDocument/2006/relationships/image" Target="../media/image16.png"/><Relationship Id="rId12" Type="http://schemas.openxmlformats.org/officeDocument/2006/relationships/image" Target="../media/image15.png"/><Relationship Id="rId11" Type="http://schemas.openxmlformats.org/officeDocument/2006/relationships/image" Target="../media/image14.png"/><Relationship Id="rId10" Type="http://schemas.openxmlformats.org/officeDocument/2006/relationships/tags" Target="../tags/tag64.xml"/><Relationship Id="rId1" Type="http://schemas.openxmlformats.org/officeDocument/2006/relationships/image" Target="../media/image6.png"/></Relationships>
</file>

<file path=ppt/slides/_rels/slide9.xml.rels><?xml version="1.0" encoding="UTF-8" standalone="yes"?>
<Relationships xmlns="http://schemas.openxmlformats.org/package/2006/relationships"><Relationship Id="rId9" Type="http://schemas.openxmlformats.org/officeDocument/2006/relationships/tags" Target="../tags/tag72.xml"/><Relationship Id="rId8" Type="http://schemas.openxmlformats.org/officeDocument/2006/relationships/tags" Target="../tags/tag71.xml"/><Relationship Id="rId7" Type="http://schemas.openxmlformats.org/officeDocument/2006/relationships/tags" Target="../tags/tag70.xml"/><Relationship Id="rId6" Type="http://schemas.openxmlformats.org/officeDocument/2006/relationships/tags" Target="../tags/tag69.xml"/><Relationship Id="rId5" Type="http://schemas.openxmlformats.org/officeDocument/2006/relationships/tags" Target="../tags/tag68.xml"/><Relationship Id="rId4" Type="http://schemas.openxmlformats.org/officeDocument/2006/relationships/tags" Target="../tags/tag67.xml"/><Relationship Id="rId3" Type="http://schemas.openxmlformats.org/officeDocument/2006/relationships/tags" Target="../tags/tag66.xml"/><Relationship Id="rId2" Type="http://schemas.openxmlformats.org/officeDocument/2006/relationships/tags" Target="../tags/tag65.xml"/><Relationship Id="rId19" Type="http://schemas.openxmlformats.org/officeDocument/2006/relationships/slideLayout" Target="../slideLayouts/slideLayout6.xml"/><Relationship Id="rId18" Type="http://schemas.openxmlformats.org/officeDocument/2006/relationships/image" Target="../media/image20.png"/><Relationship Id="rId17" Type="http://schemas.openxmlformats.org/officeDocument/2006/relationships/image" Target="../media/image19.png"/><Relationship Id="rId16" Type="http://schemas.openxmlformats.org/officeDocument/2006/relationships/image" Target="../media/image18.png"/><Relationship Id="rId15" Type="http://schemas.openxmlformats.org/officeDocument/2006/relationships/image" Target="../media/image17.png"/><Relationship Id="rId14" Type="http://schemas.openxmlformats.org/officeDocument/2006/relationships/tags" Target="../tags/tag77.xml"/><Relationship Id="rId13" Type="http://schemas.openxmlformats.org/officeDocument/2006/relationships/tags" Target="../tags/tag76.xml"/><Relationship Id="rId12" Type="http://schemas.openxmlformats.org/officeDocument/2006/relationships/tags" Target="../tags/tag75.xml"/><Relationship Id="rId11" Type="http://schemas.openxmlformats.org/officeDocument/2006/relationships/tags" Target="../tags/tag74.xml"/><Relationship Id="rId10" Type="http://schemas.openxmlformats.org/officeDocument/2006/relationships/tags" Target="../tags/tag73.xml"/><Relationship Id="rId1"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5060950" y="4077970"/>
            <a:ext cx="2070100" cy="460375"/>
          </a:xfrm>
          <a:prstGeom prst="rect">
            <a:avLst/>
          </a:prstGeom>
          <a:noFill/>
        </p:spPr>
        <p:txBody>
          <a:bodyPr wrap="none" rtlCol="0" anchor="t">
            <a:spAutoFit/>
          </a:bodyPr>
          <a:lstStyle/>
          <a:p>
            <a:r>
              <a:rPr lang="zh-CN" altLang="en-US" sz="2400" b="1" dirty="0" err="1">
                <a:solidFill>
                  <a:schemeClr val="bg1"/>
                </a:solidFill>
                <a:latin typeface="微软雅黑" panose="020B0503020204020204" charset="-122"/>
                <a:ea typeface="微软雅黑" panose="020B0503020204020204" charset="-122"/>
                <a:cs typeface="微软雅黑" panose="020B0503020204020204" charset="-122"/>
                <a:sym typeface="+mn-ea"/>
              </a:rPr>
              <a:t>团队</a:t>
            </a:r>
            <a:r>
              <a:rPr lang="en-US" altLang="zh-CN" sz="2400" b="1" dirty="0" err="1">
                <a:solidFill>
                  <a:schemeClr val="bg1"/>
                </a:solidFill>
                <a:latin typeface="微软雅黑" panose="020B0503020204020204" charset="-122"/>
                <a:ea typeface="微软雅黑" panose="020B0503020204020204" charset="-122"/>
                <a:cs typeface="微软雅黑" panose="020B0503020204020204" charset="-122"/>
                <a:sym typeface="+mn-ea"/>
              </a:rPr>
              <a:t>    </a:t>
            </a:r>
            <a:r>
              <a:rPr lang="zh-CN" altLang="en-US" sz="2400" b="1" dirty="0" err="1">
                <a:solidFill>
                  <a:schemeClr val="bg1"/>
                </a:solidFill>
                <a:latin typeface="微软雅黑" panose="020B0503020204020204" charset="-122"/>
                <a:ea typeface="微软雅黑" panose="020B0503020204020204" charset="-122"/>
                <a:cs typeface="微软雅黑" panose="020B0503020204020204" charset="-122"/>
                <a:sym typeface="+mn-ea"/>
              </a:rPr>
              <a:t>没问题</a:t>
            </a:r>
            <a:endParaRPr lang="zh-CN" altLang="en-US" sz="2400" b="1" dirty="0" err="1">
              <a:solidFill>
                <a:schemeClr val="bg1"/>
              </a:solidFill>
              <a:latin typeface="微软雅黑" panose="020B0503020204020204" charset="-122"/>
              <a:ea typeface="微软雅黑" panose="020B0503020204020204" charset="-122"/>
              <a:cs typeface="微软雅黑" panose="020B0503020204020204" charset="-122"/>
              <a:sym typeface="+mn-ea"/>
            </a:endParaRPr>
          </a:p>
        </p:txBody>
      </p:sp>
      <p:sp>
        <p:nvSpPr>
          <p:cNvPr id="12" name="文本框 11"/>
          <p:cNvSpPr txBox="1"/>
          <p:nvPr/>
        </p:nvSpPr>
        <p:spPr>
          <a:xfrm>
            <a:off x="798195" y="2106930"/>
            <a:ext cx="10777220" cy="873125"/>
          </a:xfrm>
          <a:prstGeom prst="rect">
            <a:avLst/>
          </a:prstGeom>
          <a:noFill/>
        </p:spPr>
        <p:txBody>
          <a:bodyPr wrap="none" rtlCol="0" anchor="t">
            <a:noAutofit/>
          </a:bodyPr>
          <a:lstStyle/>
          <a:p>
            <a:pPr algn="dist"/>
            <a:r>
              <a:rPr lang="zh-CN" altLang="en-US" sz="6000" b="1" dirty="0" err="1">
                <a:solidFill>
                  <a:schemeClr val="bg1"/>
                </a:solidFill>
                <a:latin typeface="微软雅黑" panose="020B0503020204020204" charset="-122"/>
                <a:ea typeface="微软雅黑" panose="020B0503020204020204" charset="-122"/>
                <a:cs typeface="微软雅黑" panose="020B0503020204020204" charset="-122"/>
                <a:sym typeface="+mn-ea"/>
              </a:rPr>
              <a:t>开源项目健康度监控与指标设计</a:t>
            </a:r>
            <a:r>
              <a:rPr lang="en-US" altLang="zh-CN" sz="4800" b="1" dirty="0" err="1">
                <a:solidFill>
                  <a:schemeClr val="bg1"/>
                </a:solidFill>
                <a:latin typeface="微软雅黑" panose="020B0503020204020204" charset="-122"/>
                <a:ea typeface="微软雅黑" panose="020B0503020204020204" charset="-122"/>
                <a:cs typeface="微软雅黑" panose="020B0503020204020204" charset="-122"/>
                <a:sym typeface="+mn-ea"/>
              </a:rPr>
              <a:t> </a:t>
            </a:r>
            <a:endParaRPr lang="en-US" altLang="zh-CN" sz="4800" b="1" dirty="0" err="1">
              <a:solidFill>
                <a:schemeClr val="bg1"/>
              </a:solidFill>
              <a:latin typeface="微软雅黑" panose="020B0503020204020204" charset="-122"/>
              <a:ea typeface="微软雅黑" panose="020B0503020204020204" charset="-122"/>
              <a:cs typeface="微软雅黑" panose="020B0503020204020204" charset="-122"/>
              <a:sym typeface="+mn-ea"/>
            </a:endParaRPr>
          </a:p>
          <a:p>
            <a:pPr algn="dist"/>
            <a:endParaRPr lang="en-US" altLang="zh-CN" sz="4800" b="1" dirty="0" err="1">
              <a:solidFill>
                <a:schemeClr val="bg1"/>
              </a:solidFill>
              <a:latin typeface="微软雅黑" panose="020B0503020204020204" charset="-122"/>
              <a:ea typeface="微软雅黑" panose="020B0503020204020204" charset="-122"/>
              <a:cs typeface="微软雅黑" panose="020B0503020204020204" charset="-122"/>
              <a:sym typeface="+mn-ea"/>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rot="5400000">
            <a:off x="5732145" y="-5731510"/>
            <a:ext cx="728980" cy="12192635"/>
          </a:xfrm>
          <a:prstGeom prst="rect">
            <a:avLst/>
          </a:prstGeom>
          <a:gradFill>
            <a:gsLst>
              <a:gs pos="22000">
                <a:srgbClr val="2CA5FF"/>
              </a:gs>
              <a:gs pos="100000">
                <a:schemeClr val="bg1"/>
              </a:gs>
            </a:gsLst>
            <a:lin ang="162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solidFill>
                <a:schemeClr val="bg1"/>
              </a:solidFill>
              <a:highlight>
                <a:srgbClr val="008000"/>
              </a:highlight>
            </a:endParaRPr>
          </a:p>
        </p:txBody>
      </p:sp>
      <p:pic>
        <p:nvPicPr>
          <p:cNvPr id="12" name="图片 11" descr="(横版-黑字)基金会logo"/>
          <p:cNvPicPr>
            <a:picLocks noChangeAspect="1"/>
          </p:cNvPicPr>
          <p:nvPr userDrawn="1"/>
        </p:nvPicPr>
        <p:blipFill>
          <a:blip r:embed="rId1"/>
          <a:stretch>
            <a:fillRect/>
          </a:stretch>
        </p:blipFill>
        <p:spPr>
          <a:xfrm>
            <a:off x="9207500" y="83820"/>
            <a:ext cx="2785110" cy="561975"/>
          </a:xfrm>
          <a:prstGeom prst="rect">
            <a:avLst/>
          </a:prstGeom>
        </p:spPr>
      </p:pic>
      <p:grpSp>
        <p:nvGrpSpPr>
          <p:cNvPr id="46" name="组合 45"/>
          <p:cNvGrpSpPr/>
          <p:nvPr/>
        </p:nvGrpSpPr>
        <p:grpSpPr>
          <a:xfrm>
            <a:off x="327660" y="4679315"/>
            <a:ext cx="11528425" cy="1920875"/>
            <a:chOff x="923" y="1652"/>
            <a:chExt cx="9178" cy="3025"/>
          </a:xfrm>
        </p:grpSpPr>
        <p:grpSp>
          <p:nvGrpSpPr>
            <p:cNvPr id="23" name="组合 22"/>
            <p:cNvGrpSpPr/>
            <p:nvPr/>
          </p:nvGrpSpPr>
          <p:grpSpPr>
            <a:xfrm>
              <a:off x="923" y="1652"/>
              <a:ext cx="9178" cy="3025"/>
              <a:chOff x="923" y="1652"/>
              <a:chExt cx="9178" cy="3025"/>
            </a:xfrm>
            <a:effectLst>
              <a:outerShdw blurRad="50800" dist="38100" dir="2700000" algn="tl" rotWithShape="0">
                <a:prstClr val="black">
                  <a:alpha val="40000"/>
                </a:prstClr>
              </a:outerShdw>
            </a:effectLst>
          </p:grpSpPr>
          <p:sp>
            <p:nvSpPr>
              <p:cNvPr id="7" name="矩形: 圆角 5"/>
              <p:cNvSpPr>
                <a:spLocks noChangeAspect="1"/>
              </p:cNvSpPr>
              <p:nvPr/>
            </p:nvSpPr>
            <p:spPr>
              <a:xfrm>
                <a:off x="923" y="2359"/>
                <a:ext cx="9178" cy="2318"/>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20000"/>
                  </a:lnSpc>
                </a:pPr>
                <a:endParaRPr lang="zh-CN" altLang="en-US"/>
              </a:p>
            </p:txBody>
          </p:sp>
          <p:grpSp>
            <p:nvGrpSpPr>
              <p:cNvPr id="14" name="组合 13"/>
              <p:cNvGrpSpPr/>
              <p:nvPr/>
            </p:nvGrpSpPr>
            <p:grpSpPr>
              <a:xfrm rot="0">
                <a:off x="923" y="1652"/>
                <a:ext cx="9172" cy="707"/>
                <a:chOff x="6524195" y="3227589"/>
                <a:chExt cx="2867455" cy="688444"/>
              </a:xfrm>
            </p:grpSpPr>
            <p:sp>
              <p:nvSpPr>
                <p:cNvPr id="16" name="矩形: 圆角 20"/>
                <p:cNvSpPr>
                  <a:spLocks noChangeAspect="1"/>
                </p:cNvSpPr>
                <p:nvPr>
                  <p:custDataLst>
                    <p:tags r:id="rId2"/>
                  </p:custDataLst>
                </p:nvPr>
              </p:nvSpPr>
              <p:spPr>
                <a:xfrm>
                  <a:off x="6524195" y="3227589"/>
                  <a:ext cx="2867455" cy="501367"/>
                </a:xfrm>
                <a:prstGeom prst="roundRect">
                  <a:avLst>
                    <a:gd name="adj" fmla="val 38601"/>
                  </a:avLst>
                </a:prstGeom>
                <a:gradFill flip="none" rotWithShape="1">
                  <a:gsLst>
                    <a:gs pos="0">
                      <a:srgbClr val="1384CA"/>
                    </a:gs>
                    <a:gs pos="100000">
                      <a:srgbClr val="D273B5"/>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b="1" dirty="0">
                    <a:latin typeface="微软雅黑" panose="020B0503020204020204" charset="-122"/>
                    <a:ea typeface="微软雅黑" panose="020B0503020204020204" charset="-122"/>
                    <a:sym typeface="+mn-ea"/>
                  </a:endParaRPr>
                </a:p>
              </p:txBody>
            </p:sp>
            <p:sp>
              <p:nvSpPr>
                <p:cNvPr id="17" name="矩形 16"/>
                <p:cNvSpPr>
                  <a:spLocks noChangeAspect="1"/>
                </p:cNvSpPr>
                <p:nvPr>
                  <p:custDataLst>
                    <p:tags r:id="rId3"/>
                  </p:custDataLst>
                </p:nvPr>
              </p:nvSpPr>
              <p:spPr>
                <a:xfrm>
                  <a:off x="6524195" y="3414666"/>
                  <a:ext cx="2867455" cy="501367"/>
                </a:xfrm>
                <a:prstGeom prst="rect">
                  <a:avLst/>
                </a:prstGeom>
                <a:gradFill flip="none" rotWithShape="1">
                  <a:gsLst>
                    <a:gs pos="0">
                      <a:srgbClr val="1384CA"/>
                    </a:gs>
                    <a:gs pos="100000">
                      <a:srgbClr val="D273B5"/>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b="1" dirty="0">
                    <a:latin typeface="微软雅黑" panose="020B0503020204020204" charset="-122"/>
                    <a:ea typeface="微软雅黑" panose="020B0503020204020204" charset="-122"/>
                    <a:sym typeface="+mn-ea"/>
                  </a:endParaRPr>
                </a:p>
              </p:txBody>
            </p:sp>
          </p:grpSp>
          <p:sp>
            <p:nvSpPr>
              <p:cNvPr id="19" name="文本框 18"/>
              <p:cNvSpPr txBox="1"/>
              <p:nvPr>
                <p:custDataLst>
                  <p:tags r:id="rId4"/>
                </p:custDataLst>
              </p:nvPr>
            </p:nvSpPr>
            <p:spPr>
              <a:xfrm>
                <a:off x="994" y="1715"/>
                <a:ext cx="8358" cy="580"/>
              </a:xfrm>
              <a:prstGeom prst="rect">
                <a:avLst/>
              </a:prstGeom>
              <a:noFill/>
            </p:spPr>
            <p:txBody>
              <a:bodyPr wrap="square" rtlCol="0">
                <a:spAutoFit/>
              </a:bodyPr>
              <a:p>
                <a:r>
                  <a:rPr lang="zh-CN" altLang="en-US" b="1" dirty="0">
                    <a:solidFill>
                      <a:schemeClr val="bg1"/>
                    </a:solidFill>
                    <a:latin typeface="微软雅黑" panose="020B0503020204020204" charset="-122"/>
                    <a:ea typeface="微软雅黑" panose="020B0503020204020204" charset="-122"/>
                  </a:rPr>
                  <a:t>使用</a:t>
                </a:r>
                <a:r>
                  <a:rPr lang="zh-CN" altLang="en-US" b="1" dirty="0">
                    <a:solidFill>
                      <a:schemeClr val="bg1"/>
                    </a:solidFill>
                    <a:latin typeface="微软雅黑" panose="020B0503020204020204" charset="-122"/>
                    <a:ea typeface="微软雅黑" panose="020B0503020204020204" charset="-122"/>
                  </a:rPr>
                  <a:t>原因</a:t>
                </a:r>
                <a:endParaRPr lang="zh-CN" altLang="en-US" b="1" dirty="0">
                  <a:solidFill>
                    <a:schemeClr val="bg1"/>
                  </a:solidFill>
                  <a:latin typeface="微软雅黑" panose="020B0503020204020204" charset="-122"/>
                  <a:ea typeface="微软雅黑" panose="020B0503020204020204" charset="-122"/>
                </a:endParaRPr>
              </a:p>
            </p:txBody>
          </p:sp>
        </p:grpSp>
        <p:sp>
          <p:nvSpPr>
            <p:cNvPr id="26" name="文本框 25"/>
            <p:cNvSpPr txBox="1">
              <a:spLocks noChangeAspect="1"/>
            </p:cNvSpPr>
            <p:nvPr>
              <p:custDataLst>
                <p:tags r:id="rId5"/>
              </p:custDataLst>
            </p:nvPr>
          </p:nvSpPr>
          <p:spPr>
            <a:xfrm flipH="1">
              <a:off x="928" y="2353"/>
              <a:ext cx="9167" cy="2107"/>
            </a:xfrm>
            <a:prstGeom prst="rect">
              <a:avLst/>
            </a:prstGeom>
            <a:noFill/>
          </p:spPr>
          <p:txBody>
            <a:bodyPr wrap="square" rtlCol="0">
              <a:spAutoFit/>
            </a:bodyPr>
            <a:p>
              <a:pPr marR="0" indent="0" algn="just" fontAlgn="auto">
                <a:lnSpc>
                  <a:spcPct val="150000"/>
                </a:lnSpc>
                <a:spcBef>
                  <a:spcPts val="0"/>
                </a:spcBef>
                <a:spcAft>
                  <a:spcPts val="0"/>
                </a:spcAft>
              </a:pPr>
              <a:r>
                <a:rPr lang="zh-CN" altLang="en-US" kern="100" dirty="0">
                  <a:effectLst/>
                  <a:latin typeface="微软雅黑" panose="020B0503020204020204" charset="-122"/>
                  <a:ea typeface="微软雅黑" panose="020B0503020204020204" charset="-122"/>
                  <a:cs typeface="Times New Roman" panose="02020603050405020304" charset="0"/>
                </a:rPr>
                <a:t>熵值赋权法结合自身特性适合用于开源项目健康评估，比如算出项目响应能力指标权重高，意味着其在评估中更重要。本项目主要借助</a:t>
              </a:r>
              <a:r>
                <a:rPr lang="zh-CN" kern="100" dirty="0">
                  <a:effectLst/>
                  <a:latin typeface="微软雅黑" panose="020B0503020204020204" charset="-122"/>
                  <a:ea typeface="微软雅黑" panose="020B0503020204020204" charset="-122"/>
                  <a:cs typeface="Times New Roman" panose="02020603050405020304" charset="0"/>
                </a:rPr>
                <a:t>熵值</a:t>
              </a:r>
              <a:r>
                <a:rPr lang="zh-CN" altLang="en-US" kern="100" dirty="0">
                  <a:effectLst/>
                  <a:latin typeface="微软雅黑" panose="020B0503020204020204" charset="-122"/>
                  <a:ea typeface="微软雅黑" panose="020B0503020204020204" charset="-122"/>
                  <a:cs typeface="Times New Roman" panose="02020603050405020304" charset="0"/>
                </a:rPr>
                <a:t>法，有效确定开源项目健康程度指标权重，以此保障评估结果具备客观性与准确性，助力开源项目评估更科学合理。</a:t>
              </a:r>
              <a:r>
                <a:rPr lang="en-US" altLang="zh-CN" kern="100" dirty="0">
                  <a:effectLst/>
                  <a:latin typeface="微软雅黑" panose="020B0503020204020204" charset="-122"/>
                  <a:ea typeface="微软雅黑" panose="020B0503020204020204" charset="-122"/>
                  <a:cs typeface="Times New Roman" panose="02020603050405020304" charset="0"/>
                </a:rPr>
                <a:t> </a:t>
              </a:r>
              <a:r>
                <a:rPr lang="en-US" altLang="zh-CN" kern="100" dirty="0">
                  <a:effectLst/>
                  <a:latin typeface="微软雅黑" panose="020B0503020204020204" charset="-122"/>
                  <a:ea typeface="微软雅黑" panose="020B0503020204020204" charset="-122"/>
                  <a:cs typeface="Times New Roman" panose="02020603050405020304" charset="0"/>
                </a:rPr>
                <a:t> </a:t>
              </a:r>
              <a:endParaRPr lang="en-US" altLang="zh-CN" kern="100" dirty="0">
                <a:effectLst/>
                <a:latin typeface="微软雅黑" panose="020B0503020204020204" charset="-122"/>
                <a:ea typeface="微软雅黑" panose="020B0503020204020204" charset="-122"/>
                <a:cs typeface="Times New Roman" panose="02020603050405020304" charset="0"/>
              </a:endParaRPr>
            </a:p>
          </p:txBody>
        </p:sp>
      </p:grpSp>
      <p:grpSp>
        <p:nvGrpSpPr>
          <p:cNvPr id="55" name="组合 54"/>
          <p:cNvGrpSpPr/>
          <p:nvPr/>
        </p:nvGrpSpPr>
        <p:grpSpPr>
          <a:xfrm>
            <a:off x="327660" y="928370"/>
            <a:ext cx="11536045" cy="3543935"/>
            <a:chOff x="923" y="1652"/>
            <a:chExt cx="9178" cy="5581"/>
          </a:xfrm>
        </p:grpSpPr>
        <p:grpSp>
          <p:nvGrpSpPr>
            <p:cNvPr id="56" name="组合 55"/>
            <p:cNvGrpSpPr/>
            <p:nvPr/>
          </p:nvGrpSpPr>
          <p:grpSpPr>
            <a:xfrm>
              <a:off x="923" y="1652"/>
              <a:ext cx="9178" cy="5545"/>
              <a:chOff x="923" y="1652"/>
              <a:chExt cx="9178" cy="5545"/>
            </a:xfrm>
            <a:effectLst>
              <a:outerShdw blurRad="50800" dist="38100" dir="2700000" algn="tl" rotWithShape="0">
                <a:prstClr val="black">
                  <a:alpha val="40000"/>
                </a:prstClr>
              </a:outerShdw>
            </a:effectLst>
          </p:grpSpPr>
          <p:sp>
            <p:nvSpPr>
              <p:cNvPr id="57" name="矩形: 圆角 5"/>
              <p:cNvSpPr>
                <a:spLocks noChangeAspect="1"/>
              </p:cNvSpPr>
              <p:nvPr/>
            </p:nvSpPr>
            <p:spPr>
              <a:xfrm>
                <a:off x="923" y="2359"/>
                <a:ext cx="9178" cy="4838"/>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20000"/>
                  </a:lnSpc>
                </a:pPr>
                <a:endParaRPr lang="zh-CN" altLang="en-US"/>
              </a:p>
            </p:txBody>
          </p:sp>
          <p:grpSp>
            <p:nvGrpSpPr>
              <p:cNvPr id="58" name="组合 57"/>
              <p:cNvGrpSpPr/>
              <p:nvPr/>
            </p:nvGrpSpPr>
            <p:grpSpPr>
              <a:xfrm rot="0">
                <a:off x="923" y="1652"/>
                <a:ext cx="9172" cy="707"/>
                <a:chOff x="6524195" y="3227589"/>
                <a:chExt cx="2867455" cy="688444"/>
              </a:xfrm>
            </p:grpSpPr>
            <p:sp>
              <p:nvSpPr>
                <p:cNvPr id="59" name="矩形: 圆角 20"/>
                <p:cNvSpPr>
                  <a:spLocks noChangeAspect="1"/>
                </p:cNvSpPr>
                <p:nvPr>
                  <p:custDataLst>
                    <p:tags r:id="rId6"/>
                  </p:custDataLst>
                </p:nvPr>
              </p:nvSpPr>
              <p:spPr>
                <a:xfrm>
                  <a:off x="6524195" y="3227589"/>
                  <a:ext cx="2867455" cy="501367"/>
                </a:xfrm>
                <a:prstGeom prst="roundRect">
                  <a:avLst>
                    <a:gd name="adj" fmla="val 38601"/>
                  </a:avLst>
                </a:prstGeom>
                <a:gradFill flip="none" rotWithShape="1">
                  <a:gsLst>
                    <a:gs pos="0">
                      <a:srgbClr val="1384CA"/>
                    </a:gs>
                    <a:gs pos="100000">
                      <a:srgbClr val="D273B5"/>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b="1" dirty="0">
                    <a:latin typeface="微软雅黑" panose="020B0503020204020204" charset="-122"/>
                    <a:ea typeface="微软雅黑" panose="020B0503020204020204" charset="-122"/>
                    <a:sym typeface="+mn-ea"/>
                  </a:endParaRPr>
                </a:p>
              </p:txBody>
            </p:sp>
            <p:sp>
              <p:nvSpPr>
                <p:cNvPr id="60" name="矩形 59"/>
                <p:cNvSpPr>
                  <a:spLocks noChangeAspect="1"/>
                </p:cNvSpPr>
                <p:nvPr>
                  <p:custDataLst>
                    <p:tags r:id="rId7"/>
                  </p:custDataLst>
                </p:nvPr>
              </p:nvSpPr>
              <p:spPr>
                <a:xfrm>
                  <a:off x="6524195" y="3414666"/>
                  <a:ext cx="2867455" cy="501367"/>
                </a:xfrm>
                <a:prstGeom prst="rect">
                  <a:avLst/>
                </a:prstGeom>
                <a:gradFill flip="none" rotWithShape="1">
                  <a:gsLst>
                    <a:gs pos="0">
                      <a:srgbClr val="1384CA"/>
                    </a:gs>
                    <a:gs pos="100000">
                      <a:srgbClr val="D273B5"/>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b="1" dirty="0">
                    <a:latin typeface="微软雅黑" panose="020B0503020204020204" charset="-122"/>
                    <a:ea typeface="微软雅黑" panose="020B0503020204020204" charset="-122"/>
                    <a:sym typeface="+mn-ea"/>
                  </a:endParaRPr>
                </a:p>
              </p:txBody>
            </p:sp>
          </p:grpSp>
          <p:sp>
            <p:nvSpPr>
              <p:cNvPr id="61" name="文本框 60"/>
              <p:cNvSpPr txBox="1"/>
              <p:nvPr>
                <p:custDataLst>
                  <p:tags r:id="rId8"/>
                </p:custDataLst>
              </p:nvPr>
            </p:nvSpPr>
            <p:spPr>
              <a:xfrm>
                <a:off x="988" y="1715"/>
                <a:ext cx="8358" cy="580"/>
              </a:xfrm>
              <a:prstGeom prst="rect">
                <a:avLst/>
              </a:prstGeom>
              <a:noFill/>
            </p:spPr>
            <p:txBody>
              <a:bodyPr wrap="square" rtlCol="0">
                <a:spAutoFit/>
              </a:bodyPr>
              <a:p>
                <a:r>
                  <a:rPr lang="zh-CN" altLang="en-US" b="1" dirty="0">
                    <a:solidFill>
                      <a:schemeClr val="bg1"/>
                    </a:solidFill>
                    <a:latin typeface="微软雅黑" panose="020B0503020204020204" charset="-122"/>
                    <a:ea typeface="微软雅黑" panose="020B0503020204020204" charset="-122"/>
                  </a:rPr>
                  <a:t>计算</a:t>
                </a:r>
                <a:r>
                  <a:rPr lang="zh-CN" altLang="en-US" b="1" dirty="0">
                    <a:solidFill>
                      <a:schemeClr val="bg1"/>
                    </a:solidFill>
                    <a:latin typeface="微软雅黑" panose="020B0503020204020204" charset="-122"/>
                    <a:ea typeface="微软雅黑" panose="020B0503020204020204" charset="-122"/>
                  </a:rPr>
                  <a:t>步骤</a:t>
                </a:r>
                <a:endParaRPr lang="zh-CN" altLang="en-US" b="1" dirty="0">
                  <a:solidFill>
                    <a:schemeClr val="bg1"/>
                  </a:solidFill>
                  <a:latin typeface="微软雅黑" panose="020B0503020204020204" charset="-122"/>
                  <a:ea typeface="微软雅黑" panose="020B0503020204020204" charset="-122"/>
                </a:endParaRPr>
              </a:p>
            </p:txBody>
          </p:sp>
        </p:grpSp>
        <p:sp>
          <p:nvSpPr>
            <p:cNvPr id="62" name="文本框 61"/>
            <p:cNvSpPr txBox="1">
              <a:spLocks noChangeAspect="1"/>
            </p:cNvSpPr>
            <p:nvPr>
              <p:custDataLst>
                <p:tags r:id="rId9"/>
              </p:custDataLst>
            </p:nvPr>
          </p:nvSpPr>
          <p:spPr>
            <a:xfrm flipH="1">
              <a:off x="923" y="2358"/>
              <a:ext cx="9172" cy="4875"/>
            </a:xfrm>
            <a:prstGeom prst="rect">
              <a:avLst/>
            </a:prstGeom>
            <a:noFill/>
          </p:spPr>
          <p:txBody>
            <a:bodyPr wrap="square" rtlCol="0">
              <a:noAutofit/>
            </a:bodyPr>
            <a:p>
              <a:pPr marR="0" indent="0" algn="just" fontAlgn="auto">
                <a:lnSpc>
                  <a:spcPct val="200000"/>
                </a:lnSpc>
                <a:spcBef>
                  <a:spcPts val="0"/>
                </a:spcBef>
                <a:spcAft>
                  <a:spcPts val="0"/>
                </a:spcAft>
              </a:pPr>
              <a:r>
                <a:rPr lang="en-US" altLang="zh-CN" sz="1800" b="1" kern="100" dirty="0">
                  <a:effectLst/>
                  <a:latin typeface="微软雅黑" panose="020B0503020204020204" charset="-122"/>
                  <a:ea typeface="微软雅黑" panose="020B0503020204020204" charset="-122"/>
                  <a:cs typeface="Times New Roman" panose="02020603050405020304" charset="0"/>
                </a:rPr>
                <a:t>2.</a:t>
              </a:r>
              <a:r>
                <a:rPr lang="zh-CN" altLang="en-US" sz="1800" b="1" kern="100" dirty="0">
                  <a:effectLst/>
                  <a:latin typeface="微软雅黑" panose="020B0503020204020204" charset="-122"/>
                  <a:ea typeface="微软雅黑" panose="020B0503020204020204" charset="-122"/>
                  <a:cs typeface="Times New Roman" panose="02020603050405020304" charset="0"/>
                </a:rPr>
                <a:t>计算第</a:t>
              </a:r>
              <a:r>
                <a:rPr lang="en-US" altLang="zh-CN" sz="1800" b="1" kern="100" dirty="0">
                  <a:effectLst/>
                  <a:latin typeface="微软雅黑" panose="020B0503020204020204" charset="-122"/>
                  <a:ea typeface="微软雅黑" panose="020B0503020204020204" charset="-122"/>
                  <a:cs typeface="Times New Roman" panose="02020603050405020304" charset="0"/>
                </a:rPr>
                <a:t>j</a:t>
              </a:r>
              <a:r>
                <a:rPr lang="zh-CN" altLang="en-US" sz="1800" b="1" kern="100" dirty="0">
                  <a:effectLst/>
                  <a:latin typeface="微软雅黑" panose="020B0503020204020204" charset="-122"/>
                  <a:ea typeface="微软雅黑" panose="020B0503020204020204" charset="-122"/>
                  <a:cs typeface="Times New Roman" panose="02020603050405020304" charset="0"/>
                </a:rPr>
                <a:t>个指标下第</a:t>
              </a:r>
              <a:r>
                <a:rPr lang="en-US" altLang="zh-CN" sz="1800" b="1" kern="100" dirty="0">
                  <a:effectLst/>
                  <a:latin typeface="微软雅黑" panose="020B0503020204020204" charset="-122"/>
                  <a:ea typeface="微软雅黑" panose="020B0503020204020204" charset="-122"/>
                  <a:cs typeface="Times New Roman" panose="02020603050405020304" charset="0"/>
                </a:rPr>
                <a:t>i</a:t>
              </a:r>
              <a:r>
                <a:rPr lang="zh-CN" altLang="en-US" sz="1800" b="1" kern="100" dirty="0">
                  <a:effectLst/>
                  <a:latin typeface="微软雅黑" panose="020B0503020204020204" charset="-122"/>
                  <a:ea typeface="微软雅黑" panose="020B0503020204020204" charset="-122"/>
                  <a:cs typeface="Times New Roman" panose="02020603050405020304" charset="0"/>
                </a:rPr>
                <a:t>个样本的比重</a:t>
              </a:r>
              <a:r>
                <a:rPr lang="en-US" altLang="zh-CN" sz="1800" b="1" kern="100" dirty="0">
                  <a:effectLst/>
                  <a:latin typeface="微软雅黑" panose="020B0503020204020204" charset="-122"/>
                  <a:ea typeface="微软雅黑" panose="020B0503020204020204" charset="-122"/>
                  <a:cs typeface="Times New Roman" panose="02020603050405020304" charset="0"/>
                </a:rPr>
                <a:t>p</a:t>
              </a:r>
              <a:r>
                <a:rPr lang="en-US" altLang="zh-CN" sz="1800" b="1" kern="100" baseline="-25000" dirty="0">
                  <a:effectLst/>
                  <a:latin typeface="微软雅黑" panose="020B0503020204020204" charset="-122"/>
                  <a:ea typeface="微软雅黑" panose="020B0503020204020204" charset="-122"/>
                  <a:cs typeface="Times New Roman" panose="02020603050405020304" charset="0"/>
                </a:rPr>
                <a:t>ij</a:t>
              </a:r>
              <a:r>
                <a:rPr lang="zh-CN" altLang="en-US" sz="1800" kern="100" dirty="0">
                  <a:effectLst/>
                  <a:latin typeface="微软雅黑" panose="020B0503020204020204" charset="-122"/>
                  <a:ea typeface="微软雅黑" panose="020B0503020204020204" charset="-122"/>
                  <a:cs typeface="Times New Roman" panose="02020603050405020304" charset="0"/>
                </a:rPr>
                <a:t>：公式为</a:t>
              </a:r>
              <a:r>
                <a:rPr lang="en-US" altLang="zh-CN" sz="1800" kern="100" dirty="0">
                  <a:effectLst/>
                  <a:latin typeface="微软雅黑" panose="020B0503020204020204" charset="-122"/>
                  <a:ea typeface="微软雅黑" panose="020B0503020204020204" charset="-122"/>
                  <a:cs typeface="Times New Roman" panose="02020603050405020304" charset="0"/>
                </a:rPr>
                <a:t>                  </a:t>
              </a:r>
              <a:r>
                <a:rPr lang="zh-CN" altLang="en-US" sz="1800" kern="100" dirty="0">
                  <a:effectLst/>
                  <a:latin typeface="微软雅黑" panose="020B0503020204020204" charset="-122"/>
                  <a:ea typeface="微软雅黑" panose="020B0503020204020204" charset="-122"/>
                  <a:cs typeface="Times New Roman" panose="02020603050405020304" charset="0"/>
                </a:rPr>
                <a:t>，其中</a:t>
              </a:r>
              <a:r>
                <a:rPr lang="en-US" altLang="zh-CN" sz="1800" kern="100" dirty="0">
                  <a:effectLst/>
                  <a:latin typeface="微软雅黑" panose="020B0503020204020204" charset="-122"/>
                  <a:ea typeface="微软雅黑" panose="020B0503020204020204" charset="-122"/>
                  <a:cs typeface="Times New Roman" panose="02020603050405020304" charset="0"/>
                </a:rPr>
                <a:t>i=1,2</a:t>
              </a:r>
              <a:r>
                <a:rPr lang="zh-CN" altLang="en-US" sz="1800" kern="100" dirty="0">
                  <a:effectLst/>
                  <a:latin typeface="微软雅黑" panose="020B0503020204020204" charset="-122"/>
                  <a:ea typeface="微软雅黑" panose="020B0503020204020204" charset="-122"/>
                  <a:cs typeface="Times New Roman" panose="02020603050405020304" charset="0"/>
                </a:rPr>
                <a:t>，</a:t>
              </a:r>
              <a:r>
                <a:rPr lang="en-US" altLang="zh-CN" sz="1800" kern="100" dirty="0">
                  <a:effectLst/>
                  <a:latin typeface="微软雅黑" panose="020B0503020204020204" charset="-122"/>
                  <a:ea typeface="微软雅黑" panose="020B0503020204020204" charset="-122"/>
                  <a:cs typeface="Times New Roman" panose="02020603050405020304" charset="0"/>
                </a:rPr>
                <a:t>...,m</a:t>
              </a:r>
              <a:r>
                <a:rPr lang="zh-CN" altLang="en-US" sz="1800" kern="100" dirty="0">
                  <a:effectLst/>
                  <a:latin typeface="微软雅黑" panose="020B0503020204020204" charset="-122"/>
                  <a:ea typeface="微软雅黑" panose="020B0503020204020204" charset="-122"/>
                  <a:cs typeface="Times New Roman" panose="02020603050405020304" charset="0"/>
                </a:rPr>
                <a:t>；</a:t>
              </a:r>
              <a:r>
                <a:rPr lang="en-US" altLang="zh-CN" sz="1800" kern="100" dirty="0">
                  <a:effectLst/>
                  <a:latin typeface="微软雅黑" panose="020B0503020204020204" charset="-122"/>
                  <a:ea typeface="微软雅黑" panose="020B0503020204020204" charset="-122"/>
                  <a:cs typeface="Times New Roman" panose="02020603050405020304" charset="0"/>
                </a:rPr>
                <a:t>j=</a:t>
              </a:r>
              <a:r>
                <a:rPr lang="en-US" altLang="zh-CN" kern="100" dirty="0">
                  <a:effectLst/>
                  <a:latin typeface="微软雅黑" panose="020B0503020204020204" charset="-122"/>
                  <a:ea typeface="微软雅黑" panose="020B0503020204020204" charset="-122"/>
                  <a:cs typeface="Times New Roman" panose="02020603050405020304" charset="0"/>
                  <a:sym typeface="+mn-ea"/>
                </a:rPr>
                <a:t>1,2</a:t>
              </a:r>
              <a:r>
                <a:rPr lang="zh-CN" altLang="en-US" kern="100" dirty="0">
                  <a:effectLst/>
                  <a:latin typeface="微软雅黑" panose="020B0503020204020204" charset="-122"/>
                  <a:ea typeface="微软雅黑" panose="020B0503020204020204" charset="-122"/>
                  <a:cs typeface="Times New Roman" panose="02020603050405020304" charset="0"/>
                  <a:sym typeface="+mn-ea"/>
                </a:rPr>
                <a:t>，</a:t>
              </a:r>
              <a:r>
                <a:rPr lang="en-US" altLang="zh-CN" kern="100" dirty="0">
                  <a:effectLst/>
                  <a:latin typeface="微软雅黑" panose="020B0503020204020204" charset="-122"/>
                  <a:ea typeface="微软雅黑" panose="020B0503020204020204" charset="-122"/>
                  <a:cs typeface="Times New Roman" panose="02020603050405020304" charset="0"/>
                  <a:sym typeface="+mn-ea"/>
                </a:rPr>
                <a:t>...,n</a:t>
              </a:r>
              <a:r>
                <a:rPr lang="zh-CN" altLang="en-US" kern="100" dirty="0">
                  <a:effectLst/>
                  <a:latin typeface="微软雅黑" panose="020B0503020204020204" charset="-122"/>
                  <a:ea typeface="微软雅黑" panose="020B0503020204020204" charset="-122"/>
                  <a:cs typeface="Times New Roman" panose="02020603050405020304" charset="0"/>
                  <a:sym typeface="+mn-ea"/>
                </a:rPr>
                <a:t>。</a:t>
              </a:r>
              <a:endParaRPr lang="zh-CN" altLang="en-US" kern="100" dirty="0">
                <a:effectLst/>
                <a:latin typeface="微软雅黑" panose="020B0503020204020204" charset="-122"/>
                <a:ea typeface="微软雅黑" panose="020B0503020204020204" charset="-122"/>
                <a:cs typeface="Times New Roman" panose="02020603050405020304" charset="0"/>
                <a:sym typeface="+mn-ea"/>
              </a:endParaRPr>
            </a:p>
            <a:p>
              <a:pPr marR="0" indent="0" algn="just" fontAlgn="auto">
                <a:lnSpc>
                  <a:spcPct val="200000"/>
                </a:lnSpc>
                <a:spcBef>
                  <a:spcPts val="0"/>
                </a:spcBef>
                <a:spcAft>
                  <a:spcPts val="0"/>
                </a:spcAft>
              </a:pPr>
              <a:r>
                <a:rPr lang="en-US" altLang="zh-CN" sz="1800" b="1" kern="100" dirty="0">
                  <a:effectLst/>
                  <a:latin typeface="微软雅黑" panose="020B0503020204020204" charset="-122"/>
                  <a:ea typeface="微软雅黑" panose="020B0503020204020204" charset="-122"/>
                  <a:cs typeface="Times New Roman" panose="02020603050405020304" charset="0"/>
                  <a:sym typeface="+mn-ea"/>
                </a:rPr>
                <a:t>3.</a:t>
              </a:r>
              <a:r>
                <a:rPr lang="zh-CN" altLang="en-US" sz="1800" b="1" kern="100" dirty="0">
                  <a:effectLst/>
                  <a:latin typeface="微软雅黑" panose="020B0503020204020204" charset="-122"/>
                  <a:ea typeface="微软雅黑" panose="020B0503020204020204" charset="-122"/>
                  <a:cs typeface="Times New Roman" panose="02020603050405020304" charset="0"/>
                  <a:sym typeface="+mn-ea"/>
                </a:rPr>
                <a:t>计算第</a:t>
              </a:r>
              <a:r>
                <a:rPr lang="en-US" altLang="zh-CN" sz="1800" b="1" kern="100" dirty="0">
                  <a:effectLst/>
                  <a:latin typeface="微软雅黑" panose="020B0503020204020204" charset="-122"/>
                  <a:ea typeface="微软雅黑" panose="020B0503020204020204" charset="-122"/>
                  <a:cs typeface="Times New Roman" panose="02020603050405020304" charset="0"/>
                  <a:sym typeface="+mn-ea"/>
                </a:rPr>
                <a:t>j</a:t>
              </a:r>
              <a:r>
                <a:rPr lang="zh-CN" altLang="en-US" sz="1800" b="1" kern="100" dirty="0">
                  <a:effectLst/>
                  <a:latin typeface="微软雅黑" panose="020B0503020204020204" charset="-122"/>
                  <a:ea typeface="微软雅黑" panose="020B0503020204020204" charset="-122"/>
                  <a:cs typeface="Times New Roman" panose="02020603050405020304" charset="0"/>
                  <a:sym typeface="+mn-ea"/>
                </a:rPr>
                <a:t>个指标的熵值</a:t>
              </a:r>
              <a:r>
                <a:rPr lang="en-US" altLang="zh-CN" sz="1800" b="1" kern="100" dirty="0">
                  <a:effectLst/>
                  <a:latin typeface="微软雅黑" panose="020B0503020204020204" charset="-122"/>
                  <a:ea typeface="微软雅黑" panose="020B0503020204020204" charset="-122"/>
                  <a:cs typeface="Times New Roman" panose="02020603050405020304" charset="0"/>
                  <a:sym typeface="+mn-ea"/>
                </a:rPr>
                <a:t>e</a:t>
              </a:r>
              <a:r>
                <a:rPr lang="en-US" altLang="zh-CN" sz="1800" b="1" kern="100" baseline="-25000" dirty="0">
                  <a:effectLst/>
                  <a:latin typeface="微软雅黑" panose="020B0503020204020204" charset="-122"/>
                  <a:ea typeface="微软雅黑" panose="020B0503020204020204" charset="-122"/>
                  <a:cs typeface="Times New Roman" panose="02020603050405020304" charset="0"/>
                  <a:sym typeface="+mn-ea"/>
                </a:rPr>
                <a:t>j</a:t>
              </a:r>
              <a:r>
                <a:rPr lang="zh-CN" altLang="en-US" sz="1800" kern="100" dirty="0">
                  <a:effectLst/>
                  <a:latin typeface="微软雅黑" panose="020B0503020204020204" charset="-122"/>
                  <a:ea typeface="微软雅黑" panose="020B0503020204020204" charset="-122"/>
                  <a:cs typeface="Times New Roman" panose="02020603050405020304" charset="0"/>
                  <a:sym typeface="+mn-ea"/>
                </a:rPr>
                <a:t>：根据信息熵的定义，</a:t>
              </a:r>
              <a:r>
                <a:rPr lang="en-US" altLang="zh-CN" sz="1800" kern="100" dirty="0">
                  <a:effectLst/>
                  <a:latin typeface="微软雅黑" panose="020B0503020204020204" charset="-122"/>
                  <a:ea typeface="微软雅黑" panose="020B0503020204020204" charset="-122"/>
                  <a:cs typeface="Times New Roman" panose="02020603050405020304" charset="0"/>
                  <a:sym typeface="+mn-ea"/>
                </a:rPr>
                <a:t>                      </a:t>
              </a:r>
              <a:r>
                <a:rPr lang="zh-CN" altLang="en-US" sz="1800" kern="100" dirty="0">
                  <a:effectLst/>
                  <a:latin typeface="微软雅黑" panose="020B0503020204020204" charset="-122"/>
                  <a:ea typeface="微软雅黑" panose="020B0503020204020204" charset="-122"/>
                  <a:cs typeface="Times New Roman" panose="02020603050405020304" charset="0"/>
                  <a:sym typeface="+mn-ea"/>
                </a:rPr>
                <a:t>，其中</a:t>
              </a:r>
              <a:r>
                <a:rPr lang="en-US" altLang="zh-CN" sz="1800" kern="100" dirty="0">
                  <a:effectLst/>
                  <a:latin typeface="微软雅黑" panose="020B0503020204020204" charset="-122"/>
                  <a:ea typeface="微软雅黑" panose="020B0503020204020204" charset="-122"/>
                  <a:cs typeface="Times New Roman" panose="02020603050405020304" charset="0"/>
                  <a:sym typeface="+mn-ea"/>
                </a:rPr>
                <a:t>              </a:t>
              </a:r>
              <a:r>
                <a:rPr lang="zh-CN" altLang="en-US" sz="1800" kern="100" dirty="0">
                  <a:effectLst/>
                  <a:latin typeface="微软雅黑" panose="020B0503020204020204" charset="-122"/>
                  <a:ea typeface="微软雅黑" panose="020B0503020204020204" charset="-122"/>
                  <a:cs typeface="Times New Roman" panose="02020603050405020304" charset="0"/>
                  <a:sym typeface="+mn-ea"/>
                </a:rPr>
                <a:t>，当</a:t>
              </a:r>
              <a:r>
                <a:rPr lang="en-US" altLang="zh-CN" kern="100" dirty="0">
                  <a:effectLst/>
                  <a:latin typeface="微软雅黑" panose="020B0503020204020204" charset="-122"/>
                  <a:ea typeface="微软雅黑" panose="020B0503020204020204" charset="-122"/>
                  <a:cs typeface="Times New Roman" panose="02020603050405020304" charset="0"/>
                  <a:sym typeface="+mn-ea"/>
                </a:rPr>
                <a:t>p</a:t>
              </a:r>
              <a:r>
                <a:rPr lang="en-US" altLang="zh-CN" kern="100" baseline="-25000" dirty="0">
                  <a:effectLst/>
                  <a:latin typeface="微软雅黑" panose="020B0503020204020204" charset="-122"/>
                  <a:ea typeface="微软雅黑" panose="020B0503020204020204" charset="-122"/>
                  <a:cs typeface="Times New Roman" panose="02020603050405020304" charset="0"/>
                  <a:sym typeface="+mn-ea"/>
                </a:rPr>
                <a:t>ij</a:t>
              </a:r>
              <a:r>
                <a:rPr lang="en-US" altLang="zh-CN" kern="100" dirty="0">
                  <a:effectLst/>
                  <a:latin typeface="微软雅黑" panose="020B0503020204020204" charset="-122"/>
                  <a:ea typeface="微软雅黑" panose="020B0503020204020204" charset="-122"/>
                  <a:cs typeface="Times New Roman" panose="02020603050405020304" charset="0"/>
                  <a:sym typeface="+mn-ea"/>
                </a:rPr>
                <a:t>=0</a:t>
              </a:r>
              <a:r>
                <a:rPr lang="zh-CN" altLang="en-US" kern="100" dirty="0">
                  <a:effectLst/>
                  <a:latin typeface="微软雅黑" panose="020B0503020204020204" charset="-122"/>
                  <a:ea typeface="微软雅黑" panose="020B0503020204020204" charset="-122"/>
                  <a:cs typeface="Times New Roman" panose="02020603050405020304" charset="0"/>
                  <a:sym typeface="+mn-ea"/>
                </a:rPr>
                <a:t>时，</a:t>
              </a:r>
              <a:r>
                <a:rPr lang="zh-CN" altLang="en-US" sz="1800" kern="100" dirty="0">
                  <a:effectLst/>
                  <a:latin typeface="微软雅黑" panose="020B0503020204020204" charset="-122"/>
                  <a:ea typeface="微软雅黑" panose="020B0503020204020204" charset="-122"/>
                  <a:cs typeface="Times New Roman" panose="02020603050405020304" charset="0"/>
                  <a:sym typeface="+mn-ea"/>
                </a:rPr>
                <a:t>规定</a:t>
              </a:r>
              <a:r>
                <a:rPr lang="en-US" altLang="zh-CN" sz="1800" kern="100" dirty="0">
                  <a:effectLst/>
                  <a:latin typeface="微软雅黑" panose="020B0503020204020204" charset="-122"/>
                  <a:ea typeface="微软雅黑" panose="020B0503020204020204" charset="-122"/>
                  <a:cs typeface="Times New Roman" panose="02020603050405020304" charset="0"/>
                  <a:sym typeface="+mn-ea"/>
                </a:rPr>
                <a:t>p</a:t>
              </a:r>
              <a:r>
                <a:rPr lang="en-US" altLang="zh-CN" sz="1800" kern="100" baseline="-25000" dirty="0">
                  <a:effectLst/>
                  <a:latin typeface="微软雅黑" panose="020B0503020204020204" charset="-122"/>
                  <a:ea typeface="微软雅黑" panose="020B0503020204020204" charset="-122"/>
                  <a:cs typeface="Times New Roman" panose="02020603050405020304" charset="0"/>
                  <a:sym typeface="+mn-ea"/>
                </a:rPr>
                <a:t>ij</a:t>
              </a:r>
              <a:r>
                <a:rPr lang="en-US" altLang="zh-CN" sz="1800" kern="100" dirty="0">
                  <a:effectLst/>
                  <a:latin typeface="微软雅黑" panose="020B0503020204020204" charset="-122"/>
                  <a:ea typeface="微软雅黑" panose="020B0503020204020204" charset="-122"/>
                  <a:cs typeface="Times New Roman" panose="02020603050405020304" charset="0"/>
                  <a:sym typeface="+mn-ea"/>
                </a:rPr>
                <a:t>ln</a:t>
              </a:r>
              <a:r>
                <a:rPr lang="zh-CN" altLang="en-US" sz="1800" kern="100" dirty="0">
                  <a:effectLst/>
                  <a:latin typeface="微软雅黑" panose="020B0503020204020204" charset="-122"/>
                  <a:ea typeface="微软雅黑" panose="020B0503020204020204" charset="-122"/>
                  <a:cs typeface="Times New Roman" panose="02020603050405020304" charset="0"/>
                  <a:sym typeface="+mn-ea"/>
                </a:rPr>
                <a:t>（</a:t>
              </a:r>
              <a:r>
                <a:rPr lang="en-US" altLang="zh-CN" kern="100" dirty="0">
                  <a:effectLst/>
                  <a:latin typeface="微软雅黑" panose="020B0503020204020204" charset="-122"/>
                  <a:ea typeface="微软雅黑" panose="020B0503020204020204" charset="-122"/>
                  <a:cs typeface="Times New Roman" panose="02020603050405020304" charset="0"/>
                  <a:sym typeface="+mn-ea"/>
                </a:rPr>
                <a:t>p</a:t>
              </a:r>
              <a:r>
                <a:rPr lang="en-US" altLang="zh-CN" kern="100" baseline="-25000" dirty="0">
                  <a:effectLst/>
                  <a:latin typeface="微软雅黑" panose="020B0503020204020204" charset="-122"/>
                  <a:ea typeface="微软雅黑" panose="020B0503020204020204" charset="-122"/>
                  <a:cs typeface="Times New Roman" panose="02020603050405020304" charset="0"/>
                  <a:sym typeface="+mn-ea"/>
                </a:rPr>
                <a:t>ij</a:t>
              </a:r>
              <a:r>
                <a:rPr lang="zh-CN" altLang="en-US" sz="1800" kern="100" dirty="0">
                  <a:effectLst/>
                  <a:latin typeface="微软雅黑" panose="020B0503020204020204" charset="-122"/>
                  <a:ea typeface="微软雅黑" panose="020B0503020204020204" charset="-122"/>
                  <a:cs typeface="Times New Roman" panose="02020603050405020304" charset="0"/>
                  <a:sym typeface="+mn-ea"/>
                </a:rPr>
                <a:t>）</a:t>
              </a:r>
              <a:r>
                <a:rPr lang="en-US" altLang="zh-CN" sz="1800" kern="100" dirty="0">
                  <a:effectLst/>
                  <a:latin typeface="微软雅黑" panose="020B0503020204020204" charset="-122"/>
                  <a:ea typeface="微软雅黑" panose="020B0503020204020204" charset="-122"/>
                  <a:cs typeface="Times New Roman" panose="02020603050405020304" charset="0"/>
                  <a:sym typeface="+mn-ea"/>
                </a:rPr>
                <a:t>=0</a:t>
              </a:r>
              <a:endParaRPr lang="en-US" altLang="zh-CN" sz="1800" kern="100" dirty="0">
                <a:effectLst/>
                <a:latin typeface="微软雅黑" panose="020B0503020204020204" charset="-122"/>
                <a:ea typeface="微软雅黑" panose="020B0503020204020204" charset="-122"/>
                <a:cs typeface="Times New Roman" panose="02020603050405020304" charset="0"/>
                <a:sym typeface="+mn-ea"/>
              </a:endParaRPr>
            </a:p>
            <a:p>
              <a:pPr marR="0" indent="0" algn="just" fontAlgn="auto">
                <a:lnSpc>
                  <a:spcPct val="200000"/>
                </a:lnSpc>
                <a:spcBef>
                  <a:spcPts val="0"/>
                </a:spcBef>
                <a:spcAft>
                  <a:spcPts val="0"/>
                </a:spcAft>
              </a:pPr>
              <a:r>
                <a:rPr lang="en-US" altLang="zh-CN" sz="1800" b="1" kern="100" dirty="0">
                  <a:effectLst/>
                  <a:latin typeface="微软雅黑" panose="020B0503020204020204" charset="-122"/>
                  <a:ea typeface="微软雅黑" panose="020B0503020204020204" charset="-122"/>
                  <a:cs typeface="Times New Roman" panose="02020603050405020304" charset="0"/>
                  <a:sym typeface="+mn-ea"/>
                </a:rPr>
                <a:t>4.</a:t>
              </a:r>
              <a:r>
                <a:rPr lang="zh-CN" altLang="en-US" sz="1800" b="1" kern="100" dirty="0">
                  <a:effectLst/>
                  <a:latin typeface="微软雅黑" panose="020B0503020204020204" charset="-122"/>
                  <a:ea typeface="微软雅黑" panose="020B0503020204020204" charset="-122"/>
                  <a:cs typeface="Times New Roman" panose="02020603050405020304" charset="0"/>
                  <a:sym typeface="+mn-ea"/>
                </a:rPr>
                <a:t>计算第</a:t>
              </a:r>
              <a:r>
                <a:rPr lang="en-US" altLang="zh-CN" sz="1800" b="1" kern="100" dirty="0">
                  <a:effectLst/>
                  <a:latin typeface="微软雅黑" panose="020B0503020204020204" charset="-122"/>
                  <a:ea typeface="微软雅黑" panose="020B0503020204020204" charset="-122"/>
                  <a:cs typeface="Times New Roman" panose="02020603050405020304" charset="0"/>
                  <a:sym typeface="+mn-ea"/>
                </a:rPr>
                <a:t>j</a:t>
              </a:r>
              <a:r>
                <a:rPr lang="zh-CN" altLang="en-US" sz="1800" b="1" kern="100" dirty="0">
                  <a:effectLst/>
                  <a:latin typeface="微软雅黑" panose="020B0503020204020204" charset="-122"/>
                  <a:ea typeface="微软雅黑" panose="020B0503020204020204" charset="-122"/>
                  <a:cs typeface="Times New Roman" panose="02020603050405020304" charset="0"/>
                  <a:sym typeface="+mn-ea"/>
                </a:rPr>
                <a:t>个指标的差异系数</a:t>
              </a:r>
              <a:r>
                <a:rPr lang="en-US" altLang="zh-CN" sz="1800" b="1" kern="100" dirty="0">
                  <a:effectLst/>
                  <a:latin typeface="微软雅黑" panose="020B0503020204020204" charset="-122"/>
                  <a:ea typeface="微软雅黑" panose="020B0503020204020204" charset="-122"/>
                  <a:cs typeface="Times New Roman" panose="02020603050405020304" charset="0"/>
                  <a:sym typeface="+mn-ea"/>
                </a:rPr>
                <a:t>g</a:t>
              </a:r>
              <a:r>
                <a:rPr lang="en-US" altLang="zh-CN" sz="1800" b="1" kern="100" baseline="-25000" dirty="0">
                  <a:effectLst/>
                  <a:latin typeface="微软雅黑" panose="020B0503020204020204" charset="-122"/>
                  <a:ea typeface="微软雅黑" panose="020B0503020204020204" charset="-122"/>
                  <a:cs typeface="Times New Roman" panose="02020603050405020304" charset="0"/>
                  <a:sym typeface="+mn-ea"/>
                </a:rPr>
                <a:t>j</a:t>
              </a:r>
              <a:r>
                <a:rPr lang="zh-CN" altLang="en-US" sz="1800" kern="100" dirty="0">
                  <a:effectLst/>
                  <a:latin typeface="微软雅黑" panose="020B0503020204020204" charset="-122"/>
                  <a:ea typeface="微软雅黑" panose="020B0503020204020204" charset="-122"/>
                  <a:cs typeface="Times New Roman" panose="02020603050405020304" charset="0"/>
                  <a:sym typeface="+mn-ea"/>
                </a:rPr>
                <a:t>：差异系数</a:t>
              </a:r>
              <a:r>
                <a:rPr lang="en-US" altLang="zh-CN" sz="1800" kern="100" dirty="0">
                  <a:effectLst/>
                  <a:latin typeface="微软雅黑" panose="020B0503020204020204" charset="-122"/>
                  <a:ea typeface="微软雅黑" panose="020B0503020204020204" charset="-122"/>
                  <a:cs typeface="Times New Roman" panose="02020603050405020304" charset="0"/>
                  <a:sym typeface="+mn-ea"/>
                </a:rPr>
                <a:t>g</a:t>
              </a:r>
              <a:r>
                <a:rPr lang="en-US" altLang="zh-CN" sz="1800" kern="100" baseline="-25000" dirty="0">
                  <a:effectLst/>
                  <a:latin typeface="微软雅黑" panose="020B0503020204020204" charset="-122"/>
                  <a:ea typeface="微软雅黑" panose="020B0503020204020204" charset="-122"/>
                  <a:cs typeface="Times New Roman" panose="02020603050405020304" charset="0"/>
                  <a:sym typeface="+mn-ea"/>
                </a:rPr>
                <a:t>j</a:t>
              </a:r>
              <a:r>
                <a:rPr lang="en-US" altLang="zh-CN" sz="1800" kern="100" dirty="0">
                  <a:effectLst/>
                  <a:latin typeface="微软雅黑" panose="020B0503020204020204" charset="-122"/>
                  <a:ea typeface="微软雅黑" panose="020B0503020204020204" charset="-122"/>
                  <a:cs typeface="Times New Roman" panose="02020603050405020304" charset="0"/>
                  <a:sym typeface="+mn-ea"/>
                </a:rPr>
                <a:t>=1-e</a:t>
              </a:r>
              <a:r>
                <a:rPr lang="en-US" altLang="zh-CN" sz="1800" kern="100" baseline="-25000" dirty="0">
                  <a:effectLst/>
                  <a:latin typeface="微软雅黑" panose="020B0503020204020204" charset="-122"/>
                  <a:ea typeface="微软雅黑" panose="020B0503020204020204" charset="-122"/>
                  <a:cs typeface="Times New Roman" panose="02020603050405020304" charset="0"/>
                  <a:sym typeface="+mn-ea"/>
                </a:rPr>
                <a:t>j</a:t>
              </a:r>
              <a:r>
                <a:rPr lang="zh-CN" altLang="en-US" sz="1800" kern="100" dirty="0">
                  <a:effectLst/>
                  <a:latin typeface="微软雅黑" panose="020B0503020204020204" charset="-122"/>
                  <a:ea typeface="微软雅黑" panose="020B0503020204020204" charset="-122"/>
                  <a:cs typeface="Times New Roman" panose="02020603050405020304" charset="0"/>
                  <a:sym typeface="+mn-ea"/>
                </a:rPr>
                <a:t>，它反映了指标的数据差异程度。熵值越小，差异系数越大，说明该指标越重要。</a:t>
              </a:r>
              <a:endParaRPr lang="zh-CN" altLang="en-US" sz="1800" kern="100" dirty="0">
                <a:effectLst/>
                <a:latin typeface="微软雅黑" panose="020B0503020204020204" charset="-122"/>
                <a:ea typeface="微软雅黑" panose="020B0503020204020204" charset="-122"/>
                <a:cs typeface="Times New Roman" panose="02020603050405020304" charset="0"/>
                <a:sym typeface="+mn-ea"/>
              </a:endParaRPr>
            </a:p>
            <a:p>
              <a:pPr marR="0" indent="0" algn="just" fontAlgn="auto">
                <a:lnSpc>
                  <a:spcPct val="200000"/>
                </a:lnSpc>
                <a:spcBef>
                  <a:spcPts val="0"/>
                </a:spcBef>
                <a:spcAft>
                  <a:spcPts val="0"/>
                </a:spcAft>
              </a:pPr>
              <a:r>
                <a:rPr lang="en-US" altLang="zh-CN" sz="1800" b="1" kern="100" dirty="0">
                  <a:effectLst/>
                  <a:latin typeface="微软雅黑" panose="020B0503020204020204" charset="-122"/>
                  <a:ea typeface="微软雅黑" panose="020B0503020204020204" charset="-122"/>
                  <a:cs typeface="Times New Roman" panose="02020603050405020304" charset="0"/>
                  <a:sym typeface="+mn-ea"/>
                </a:rPr>
                <a:t>5.</a:t>
              </a:r>
              <a:r>
                <a:rPr lang="zh-CN" altLang="en-US" sz="1800" b="1" kern="100" dirty="0">
                  <a:effectLst/>
                  <a:latin typeface="微软雅黑" panose="020B0503020204020204" charset="-122"/>
                  <a:ea typeface="微软雅黑" panose="020B0503020204020204" charset="-122"/>
                  <a:cs typeface="Times New Roman" panose="02020603050405020304" charset="0"/>
                  <a:sym typeface="+mn-ea"/>
                </a:rPr>
                <a:t>计算指标权重</a:t>
              </a:r>
              <a:r>
                <a:rPr lang="en-US" altLang="zh-CN" sz="1800" b="1" kern="100" dirty="0">
                  <a:effectLst/>
                  <a:latin typeface="微软雅黑" panose="020B0503020204020204" charset="-122"/>
                  <a:ea typeface="微软雅黑" panose="020B0503020204020204" charset="-122"/>
                  <a:cs typeface="Times New Roman" panose="02020603050405020304" charset="0"/>
                  <a:sym typeface="+mn-ea"/>
                </a:rPr>
                <a:t>w</a:t>
              </a:r>
              <a:r>
                <a:rPr lang="en-US" altLang="zh-CN" sz="1800" b="1" kern="100" baseline="-25000" dirty="0">
                  <a:effectLst/>
                  <a:latin typeface="微软雅黑" panose="020B0503020204020204" charset="-122"/>
                  <a:ea typeface="微软雅黑" panose="020B0503020204020204" charset="-122"/>
                  <a:cs typeface="Times New Roman" panose="02020603050405020304" charset="0"/>
                  <a:sym typeface="+mn-ea"/>
                </a:rPr>
                <a:t>j</a:t>
              </a:r>
              <a:r>
                <a:rPr lang="zh-CN" altLang="en-US" sz="1800" kern="100" dirty="0">
                  <a:effectLst/>
                  <a:latin typeface="微软雅黑" panose="020B0503020204020204" charset="-122"/>
                  <a:ea typeface="微软雅黑" panose="020B0503020204020204" charset="-122"/>
                  <a:cs typeface="Times New Roman" panose="02020603050405020304" charset="0"/>
                  <a:sym typeface="+mn-ea"/>
                </a:rPr>
                <a:t>：最后，指标权重</a:t>
              </a:r>
              <a:r>
                <a:rPr lang="en-US" altLang="zh-CN" sz="1800" kern="100" dirty="0">
                  <a:effectLst/>
                  <a:latin typeface="微软雅黑" panose="020B0503020204020204" charset="-122"/>
                  <a:ea typeface="微软雅黑" panose="020B0503020204020204" charset="-122"/>
                  <a:cs typeface="Times New Roman" panose="02020603050405020304" charset="0"/>
                  <a:sym typeface="+mn-ea"/>
                </a:rPr>
                <a:t>                  </a:t>
              </a:r>
              <a:r>
                <a:rPr lang="zh-CN" altLang="en-US" sz="1800" kern="100" dirty="0">
                  <a:effectLst/>
                  <a:latin typeface="微软雅黑" panose="020B0503020204020204" charset="-122"/>
                  <a:ea typeface="微软雅黑" panose="020B0503020204020204" charset="-122"/>
                  <a:cs typeface="Times New Roman" panose="02020603050405020304" charset="0"/>
                  <a:sym typeface="+mn-ea"/>
                </a:rPr>
                <a:t>，且</a:t>
              </a:r>
              <a:r>
                <a:rPr lang="en-US" altLang="zh-CN" sz="1800" kern="100" dirty="0">
                  <a:effectLst/>
                  <a:latin typeface="微软雅黑" panose="020B0503020204020204" charset="-122"/>
                  <a:ea typeface="微软雅黑" panose="020B0503020204020204" charset="-122"/>
                  <a:cs typeface="Times New Roman" panose="02020603050405020304" charset="0"/>
                  <a:sym typeface="+mn-ea"/>
                </a:rPr>
                <a:t>             </a:t>
              </a:r>
              <a:r>
                <a:rPr lang="zh-CN" altLang="en-US" sz="1800" kern="100" dirty="0">
                  <a:effectLst/>
                  <a:latin typeface="微软雅黑" panose="020B0503020204020204" charset="-122"/>
                  <a:ea typeface="微软雅黑" panose="020B0503020204020204" charset="-122"/>
                  <a:cs typeface="Times New Roman" panose="02020603050405020304" charset="0"/>
                  <a:sym typeface="+mn-ea"/>
                </a:rPr>
                <a:t>。</a:t>
              </a:r>
              <a:endParaRPr lang="zh-CN" altLang="en-US" sz="1800" kern="100" dirty="0">
                <a:effectLst/>
                <a:latin typeface="微软雅黑" panose="020B0503020204020204" charset="-122"/>
                <a:ea typeface="微软雅黑" panose="020B0503020204020204" charset="-122"/>
                <a:cs typeface="Times New Roman" panose="02020603050405020304" charset="0"/>
                <a:sym typeface="+mn-ea"/>
              </a:endParaRPr>
            </a:p>
          </p:txBody>
        </p:sp>
      </p:grpSp>
      <p:sp>
        <p:nvSpPr>
          <p:cNvPr id="74" name="文本框 73"/>
          <p:cNvSpPr txBox="1"/>
          <p:nvPr>
            <p:custDataLst>
              <p:tags r:id="rId10"/>
            </p:custDataLst>
          </p:nvPr>
        </p:nvSpPr>
        <p:spPr>
          <a:xfrm>
            <a:off x="268605" y="51435"/>
            <a:ext cx="6044565" cy="645160"/>
          </a:xfrm>
          <a:prstGeom prst="rect">
            <a:avLst/>
          </a:prstGeom>
          <a:noFill/>
        </p:spPr>
        <p:txBody>
          <a:bodyPr wrap="square" rtlCol="0">
            <a:spAutoFit/>
          </a:bodyPr>
          <a:p>
            <a:pPr indent="0" algn="l" fontAlgn="auto">
              <a:lnSpc>
                <a:spcPct val="100000"/>
              </a:lnSpc>
            </a:pPr>
            <a:r>
              <a:rPr lang="zh-CN" altLang="en-US" sz="3600" b="1" dirty="0">
                <a:solidFill>
                  <a:schemeClr val="bg1"/>
                </a:solidFill>
                <a:latin typeface="微软雅黑" panose="020B0503020204020204" charset="-122"/>
                <a:ea typeface="微软雅黑" panose="020B0503020204020204" charset="-122"/>
                <a:sym typeface="+mn-ea"/>
              </a:rPr>
              <a:t>熵值赋权法</a:t>
            </a:r>
            <a:endParaRPr lang="zh-CN" altLang="en-US" sz="3600" b="1" dirty="0">
              <a:solidFill>
                <a:schemeClr val="bg1"/>
              </a:solidFill>
              <a:latin typeface="微软雅黑" panose="020B0503020204020204" charset="-122"/>
              <a:ea typeface="微软雅黑" panose="020B0503020204020204" charset="-122"/>
              <a:sym typeface="+mn-ea"/>
            </a:endParaRPr>
          </a:p>
        </p:txBody>
      </p:sp>
      <p:pic>
        <p:nvPicPr>
          <p:cNvPr id="75" name="图片 74"/>
          <p:cNvPicPr>
            <a:picLocks noChangeAspect="1"/>
          </p:cNvPicPr>
          <p:nvPr/>
        </p:nvPicPr>
        <p:blipFill>
          <a:blip r:embed="rId11"/>
          <a:stretch>
            <a:fillRect/>
          </a:stretch>
        </p:blipFill>
        <p:spPr>
          <a:xfrm>
            <a:off x="5193030" y="1575435"/>
            <a:ext cx="1120140" cy="449580"/>
          </a:xfrm>
          <a:prstGeom prst="rect">
            <a:avLst/>
          </a:prstGeom>
        </p:spPr>
      </p:pic>
      <p:pic>
        <p:nvPicPr>
          <p:cNvPr id="76" name="图片 75"/>
          <p:cNvPicPr>
            <a:picLocks noChangeAspect="1"/>
          </p:cNvPicPr>
          <p:nvPr/>
        </p:nvPicPr>
        <p:blipFill>
          <a:blip r:embed="rId12"/>
          <a:stretch>
            <a:fillRect/>
          </a:stretch>
        </p:blipFill>
        <p:spPr>
          <a:xfrm>
            <a:off x="5097780" y="2079625"/>
            <a:ext cx="1598930" cy="530225"/>
          </a:xfrm>
          <a:prstGeom prst="rect">
            <a:avLst/>
          </a:prstGeom>
        </p:spPr>
      </p:pic>
      <p:pic>
        <p:nvPicPr>
          <p:cNvPr id="77" name="图片 76"/>
          <p:cNvPicPr>
            <a:picLocks noChangeAspect="1"/>
          </p:cNvPicPr>
          <p:nvPr/>
        </p:nvPicPr>
        <p:blipFill>
          <a:blip r:embed="rId13"/>
          <a:stretch>
            <a:fillRect/>
          </a:stretch>
        </p:blipFill>
        <p:spPr>
          <a:xfrm>
            <a:off x="7470140" y="2122170"/>
            <a:ext cx="853440" cy="487680"/>
          </a:xfrm>
          <a:prstGeom prst="rect">
            <a:avLst/>
          </a:prstGeom>
        </p:spPr>
      </p:pic>
      <p:pic>
        <p:nvPicPr>
          <p:cNvPr id="78" name="图片 77"/>
          <p:cNvPicPr>
            <a:picLocks noChangeAspect="1"/>
          </p:cNvPicPr>
          <p:nvPr/>
        </p:nvPicPr>
        <p:blipFill>
          <a:blip r:embed="rId14"/>
          <a:stretch>
            <a:fillRect/>
          </a:stretch>
        </p:blipFill>
        <p:spPr>
          <a:xfrm>
            <a:off x="4110990" y="3723640"/>
            <a:ext cx="1082040" cy="525780"/>
          </a:xfrm>
          <a:prstGeom prst="rect">
            <a:avLst/>
          </a:prstGeom>
        </p:spPr>
      </p:pic>
      <p:pic>
        <p:nvPicPr>
          <p:cNvPr id="79" name="图片 78"/>
          <p:cNvPicPr>
            <a:picLocks noChangeAspect="1"/>
          </p:cNvPicPr>
          <p:nvPr/>
        </p:nvPicPr>
        <p:blipFill>
          <a:blip r:embed="rId15"/>
          <a:srcRect r="4206"/>
          <a:stretch>
            <a:fillRect/>
          </a:stretch>
        </p:blipFill>
        <p:spPr>
          <a:xfrm>
            <a:off x="5786120" y="3723640"/>
            <a:ext cx="766445" cy="541020"/>
          </a:xfrm>
          <a:prstGeom prst="rect">
            <a:avLst/>
          </a:prstGeom>
        </p:spPr>
      </p:pic>
    </p:spTree>
  </p:cSld>
  <p:clrMapOvr>
    <a:masterClrMapping/>
  </p:clrMapOvr>
  <p:timing>
    <p:tnLst>
      <p:par>
        <p:cTn id="1" dur="indefinite" restart="never" nodeType="tmRoot"/>
      </p:par>
    </p:tnLst>
    <p:bldLst>
      <p:bldP spid="20" grpId="0" bldLvl="0" animBg="1"/>
      <p:bldP spid="74"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椭圆 2"/>
          <p:cNvSpPr>
            <a:spLocks noChangeAspect="1"/>
          </p:cNvSpPr>
          <p:nvPr/>
        </p:nvSpPr>
        <p:spPr>
          <a:xfrm>
            <a:off x="1089660" y="2151380"/>
            <a:ext cx="1360360" cy="1360360"/>
          </a:xfrm>
          <a:prstGeom prst="ellipse">
            <a:avLst/>
          </a:prstGeom>
          <a:solidFill>
            <a:srgbClr val="D273B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solidFill>
                <a:schemeClr val="bg1"/>
              </a:solidFill>
              <a:highlight>
                <a:srgbClr val="008000"/>
              </a:highlight>
            </a:endParaRPr>
          </a:p>
        </p:txBody>
      </p:sp>
      <p:sp>
        <p:nvSpPr>
          <p:cNvPr id="6" name="文本框 5"/>
          <p:cNvSpPr txBox="1"/>
          <p:nvPr>
            <p:custDataLst>
              <p:tags r:id="rId1"/>
            </p:custDataLst>
          </p:nvPr>
        </p:nvSpPr>
        <p:spPr>
          <a:xfrm>
            <a:off x="1393825" y="2232025"/>
            <a:ext cx="751840" cy="1198880"/>
          </a:xfrm>
          <a:prstGeom prst="rect">
            <a:avLst/>
          </a:prstGeom>
          <a:noFill/>
        </p:spPr>
        <p:txBody>
          <a:bodyPr wrap="square" rtlCol="0">
            <a:spAutoFit/>
          </a:bodyPr>
          <a:lstStyle/>
          <a:p>
            <a:pPr algn="l">
              <a:lnSpc>
                <a:spcPct val="100000"/>
              </a:lnSpc>
            </a:pPr>
            <a:r>
              <a:rPr lang="en-US" sz="7200" b="1" dirty="0">
                <a:solidFill>
                  <a:schemeClr val="bg1"/>
                </a:solidFill>
                <a:latin typeface="微软雅黑" panose="020B0503020204020204" charset="-122"/>
                <a:ea typeface="微软雅黑" panose="020B0503020204020204" charset="-122"/>
              </a:rPr>
              <a:t>3</a:t>
            </a:r>
            <a:endParaRPr lang="en-US" sz="7200" b="1" dirty="0">
              <a:solidFill>
                <a:schemeClr val="bg1"/>
              </a:solidFill>
              <a:latin typeface="微软雅黑" panose="020B0503020204020204" charset="-122"/>
              <a:ea typeface="微软雅黑" panose="020B0503020204020204" charset="-122"/>
            </a:endParaRPr>
          </a:p>
        </p:txBody>
      </p:sp>
      <p:sp>
        <p:nvSpPr>
          <p:cNvPr id="4" name="文本框 3"/>
          <p:cNvSpPr txBox="1"/>
          <p:nvPr>
            <p:custDataLst>
              <p:tags r:id="rId2"/>
            </p:custDataLst>
          </p:nvPr>
        </p:nvSpPr>
        <p:spPr>
          <a:xfrm>
            <a:off x="2921000" y="2066290"/>
            <a:ext cx="8336915" cy="1568450"/>
          </a:xfrm>
          <a:prstGeom prst="rect">
            <a:avLst/>
          </a:prstGeom>
          <a:noFill/>
        </p:spPr>
        <p:txBody>
          <a:bodyPr wrap="square" rtlCol="0">
            <a:spAutoFit/>
          </a:bodyPr>
          <a:p>
            <a:pPr indent="0" algn="l" fontAlgn="auto">
              <a:lnSpc>
                <a:spcPct val="100000"/>
              </a:lnSpc>
            </a:pPr>
            <a:r>
              <a:rPr lang="zh-CN" altLang="en-US" sz="9600" b="1" dirty="0">
                <a:solidFill>
                  <a:schemeClr val="bg1"/>
                </a:solidFill>
                <a:latin typeface="微软雅黑" panose="020B0503020204020204" charset="-122"/>
                <a:ea typeface="微软雅黑" panose="020B0503020204020204" charset="-122"/>
                <a:sym typeface="+mn-ea"/>
              </a:rPr>
              <a:t>各项指标设计</a:t>
            </a:r>
            <a:endParaRPr lang="zh-CN" altLang="en-US" sz="9600" b="1" dirty="0">
              <a:solidFill>
                <a:schemeClr val="bg1"/>
              </a:solidFill>
              <a:latin typeface="微软雅黑" panose="020B0503020204020204" charset="-122"/>
              <a:ea typeface="微软雅黑" panose="020B0503020204020204" charset="-122"/>
              <a:sym typeface="+mn-ea"/>
            </a:endParaRPr>
          </a:p>
        </p:txBody>
      </p:sp>
      <p:sp>
        <p:nvSpPr>
          <p:cNvPr id="5" name="文本框 4"/>
          <p:cNvSpPr txBox="1"/>
          <p:nvPr>
            <p:custDataLst>
              <p:tags r:id="rId3"/>
            </p:custDataLst>
          </p:nvPr>
        </p:nvSpPr>
        <p:spPr>
          <a:xfrm>
            <a:off x="3048000" y="3872230"/>
            <a:ext cx="6044565" cy="2306955"/>
          </a:xfrm>
          <a:prstGeom prst="rect">
            <a:avLst/>
          </a:prstGeom>
          <a:noFill/>
        </p:spPr>
        <p:txBody>
          <a:bodyPr wrap="square" rtlCol="0">
            <a:spAutoFit/>
          </a:bodyPr>
          <a:p>
            <a:pPr indent="0" algn="l" fontAlgn="auto">
              <a:lnSpc>
                <a:spcPct val="150000"/>
              </a:lnSpc>
            </a:pPr>
            <a:r>
              <a:rPr lang="zh-CN" altLang="en-US" sz="2400" b="1" dirty="0">
                <a:solidFill>
                  <a:schemeClr val="bg1"/>
                </a:solidFill>
                <a:latin typeface="微软雅黑" panose="020B0503020204020204" charset="-122"/>
                <a:ea typeface="微软雅黑" panose="020B0503020204020204" charset="-122"/>
                <a:sym typeface="+mn-ea"/>
              </a:rPr>
              <a:t>项目响应能力</a:t>
            </a:r>
            <a:r>
              <a:rPr lang="en-US" altLang="zh-CN" sz="2400" b="1" dirty="0">
                <a:solidFill>
                  <a:schemeClr val="bg1"/>
                </a:solidFill>
                <a:latin typeface="微软雅黑" panose="020B0503020204020204" charset="-122"/>
                <a:ea typeface="微软雅黑" panose="020B0503020204020204" charset="-122"/>
                <a:sym typeface="+mn-ea"/>
              </a:rPr>
              <a:t>H</a:t>
            </a:r>
            <a:r>
              <a:rPr lang="en-US" altLang="zh-CN" sz="2400" b="1" baseline="-25000" dirty="0">
                <a:solidFill>
                  <a:schemeClr val="bg1"/>
                </a:solidFill>
                <a:latin typeface="微软雅黑" panose="020B0503020204020204" charset="-122"/>
                <a:ea typeface="微软雅黑" panose="020B0503020204020204" charset="-122"/>
                <a:sym typeface="+mn-ea"/>
              </a:rPr>
              <a:t>project_response</a:t>
            </a:r>
            <a:endParaRPr lang="en-US" altLang="zh-CN" sz="2400" b="1" dirty="0">
              <a:solidFill>
                <a:schemeClr val="bg1"/>
              </a:solidFill>
              <a:latin typeface="微软雅黑" panose="020B0503020204020204" charset="-122"/>
              <a:ea typeface="微软雅黑" panose="020B0503020204020204" charset="-122"/>
              <a:sym typeface="+mn-ea"/>
            </a:endParaRPr>
          </a:p>
          <a:p>
            <a:pPr indent="0" algn="l" fontAlgn="auto">
              <a:lnSpc>
                <a:spcPct val="150000"/>
              </a:lnSpc>
            </a:pPr>
            <a:r>
              <a:rPr lang="zh-CN" altLang="en-US" sz="2400" b="1" dirty="0">
                <a:solidFill>
                  <a:schemeClr val="bg1"/>
                </a:solidFill>
                <a:latin typeface="微软雅黑" panose="020B0503020204020204" charset="-122"/>
                <a:ea typeface="微软雅黑" panose="020B0503020204020204" charset="-122"/>
                <a:sym typeface="+mn-ea"/>
              </a:rPr>
              <a:t>新贡献者</a:t>
            </a:r>
            <a:r>
              <a:rPr lang="en-US" altLang="zh-CN" sz="2400" b="1" dirty="0">
                <a:solidFill>
                  <a:schemeClr val="bg1"/>
                </a:solidFill>
                <a:latin typeface="微软雅黑" panose="020B0503020204020204" charset="-122"/>
                <a:ea typeface="微软雅黑" panose="020B0503020204020204" charset="-122"/>
                <a:sym typeface="+mn-ea"/>
              </a:rPr>
              <a:t>H</a:t>
            </a:r>
            <a:r>
              <a:rPr lang="en-US" altLang="zh-CN" sz="2400" b="1" baseline="-25000" dirty="0">
                <a:solidFill>
                  <a:schemeClr val="bg1"/>
                </a:solidFill>
                <a:latin typeface="微软雅黑" panose="020B0503020204020204" charset="-122"/>
                <a:ea typeface="微软雅黑" panose="020B0503020204020204" charset="-122"/>
                <a:sym typeface="+mn-ea"/>
              </a:rPr>
              <a:t>new_participant</a:t>
            </a:r>
            <a:endParaRPr lang="en-US" altLang="zh-CN" sz="2400" b="1" dirty="0">
              <a:solidFill>
                <a:schemeClr val="bg1"/>
              </a:solidFill>
              <a:latin typeface="微软雅黑" panose="020B0503020204020204" charset="-122"/>
              <a:ea typeface="微软雅黑" panose="020B0503020204020204" charset="-122"/>
              <a:sym typeface="+mn-ea"/>
            </a:endParaRPr>
          </a:p>
          <a:p>
            <a:pPr indent="0" algn="l" fontAlgn="auto">
              <a:lnSpc>
                <a:spcPct val="150000"/>
              </a:lnSpc>
            </a:pPr>
            <a:r>
              <a:rPr lang="zh-CN" altLang="en-US" sz="2400" b="1" dirty="0">
                <a:solidFill>
                  <a:schemeClr val="bg1"/>
                </a:solidFill>
                <a:latin typeface="微软雅黑" panose="020B0503020204020204" charset="-122"/>
                <a:ea typeface="微软雅黑" panose="020B0503020204020204" charset="-122"/>
                <a:sym typeface="+mn-ea"/>
              </a:rPr>
              <a:t>巴士系数</a:t>
            </a:r>
            <a:r>
              <a:rPr lang="en-US" altLang="zh-CN" sz="2400" b="1" dirty="0">
                <a:solidFill>
                  <a:schemeClr val="bg1"/>
                </a:solidFill>
                <a:latin typeface="微软雅黑" panose="020B0503020204020204" charset="-122"/>
                <a:ea typeface="微软雅黑" panose="020B0503020204020204" charset="-122"/>
                <a:sym typeface="+mn-ea"/>
              </a:rPr>
              <a:t>H</a:t>
            </a:r>
            <a:r>
              <a:rPr lang="en-US" altLang="zh-CN" sz="2400" b="1" baseline="-25000" dirty="0">
                <a:solidFill>
                  <a:schemeClr val="bg1"/>
                </a:solidFill>
                <a:latin typeface="微软雅黑" panose="020B0503020204020204" charset="-122"/>
                <a:ea typeface="微软雅黑" panose="020B0503020204020204" charset="-122"/>
                <a:sym typeface="+mn-ea"/>
              </a:rPr>
              <a:t>bus_factor</a:t>
            </a:r>
            <a:endParaRPr lang="zh-CN" altLang="en-US" sz="2400" b="1" dirty="0">
              <a:solidFill>
                <a:schemeClr val="bg1"/>
              </a:solidFill>
              <a:latin typeface="微软雅黑" panose="020B0503020204020204" charset="-122"/>
              <a:ea typeface="微软雅黑" panose="020B0503020204020204" charset="-122"/>
              <a:sym typeface="+mn-ea"/>
            </a:endParaRPr>
          </a:p>
          <a:p>
            <a:pPr indent="0" algn="l" fontAlgn="auto">
              <a:lnSpc>
                <a:spcPct val="150000"/>
              </a:lnSpc>
            </a:pPr>
            <a:r>
              <a:rPr lang="zh-CN" altLang="en-US" sz="2400" b="1" dirty="0">
                <a:solidFill>
                  <a:schemeClr val="bg1"/>
                </a:solidFill>
                <a:latin typeface="微软雅黑" panose="020B0503020204020204" charset="-122"/>
                <a:ea typeface="微软雅黑" panose="020B0503020204020204" charset="-122"/>
                <a:sym typeface="+mn-ea"/>
              </a:rPr>
              <a:t>项目发展趋势值</a:t>
            </a:r>
            <a:r>
              <a:rPr lang="en-US" altLang="zh-CN" sz="2400" b="1" dirty="0">
                <a:solidFill>
                  <a:schemeClr val="bg1"/>
                </a:solidFill>
                <a:latin typeface="微软雅黑" panose="020B0503020204020204" charset="-122"/>
                <a:ea typeface="微软雅黑" panose="020B0503020204020204" charset="-122"/>
                <a:sym typeface="+mn-ea"/>
              </a:rPr>
              <a:t>H</a:t>
            </a:r>
            <a:r>
              <a:rPr lang="en-US" altLang="zh-CN" sz="2400" b="1" baseline="-25000" dirty="0">
                <a:solidFill>
                  <a:schemeClr val="bg1"/>
                </a:solidFill>
                <a:latin typeface="微软雅黑" panose="020B0503020204020204" charset="-122"/>
                <a:ea typeface="微软雅黑" panose="020B0503020204020204" charset="-122"/>
                <a:sym typeface="+mn-ea"/>
              </a:rPr>
              <a:t>Project_development_trend</a:t>
            </a:r>
            <a:endParaRPr lang="en-US" altLang="zh-CN" sz="2400" b="1" baseline="-25000" dirty="0">
              <a:solidFill>
                <a:schemeClr val="bg1"/>
              </a:solidFill>
              <a:latin typeface="微软雅黑" panose="020B0503020204020204" charset="-122"/>
              <a:ea typeface="微软雅黑" panose="020B0503020204020204" charset="-122"/>
              <a:sym typeface="+mn-ea"/>
            </a:endParaRPr>
          </a:p>
        </p:txBody>
      </p:sp>
    </p:spTree>
  </p:cSld>
  <p:clrMapOvr>
    <a:masterClrMapping/>
  </p:clrMapOvr>
  <p:timing>
    <p:tnLst>
      <p:par>
        <p:cTn id="1" dur="indefinite" restart="never" nodeType="tmRoot"/>
      </p:par>
    </p:tnLst>
    <p:bldLst>
      <p:bldP spid="3" grpId="0" bldLvl="0" animBg="1"/>
      <p:bldP spid="4" grpId="0"/>
      <p:bldP spid="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rot="5400000">
            <a:off x="5732145" y="-5731510"/>
            <a:ext cx="728980" cy="12192635"/>
          </a:xfrm>
          <a:prstGeom prst="rect">
            <a:avLst/>
          </a:prstGeom>
          <a:gradFill>
            <a:gsLst>
              <a:gs pos="22000">
                <a:srgbClr val="2CA5FF"/>
              </a:gs>
              <a:gs pos="100000">
                <a:schemeClr val="bg1"/>
              </a:gs>
            </a:gsLst>
            <a:lin ang="162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solidFill>
                <a:schemeClr val="bg1"/>
              </a:solidFill>
              <a:highlight>
                <a:srgbClr val="008000"/>
              </a:highlight>
            </a:endParaRPr>
          </a:p>
        </p:txBody>
      </p:sp>
      <p:pic>
        <p:nvPicPr>
          <p:cNvPr id="12" name="图片 11" descr="(横版-黑字)基金会logo"/>
          <p:cNvPicPr>
            <a:picLocks noChangeAspect="1"/>
          </p:cNvPicPr>
          <p:nvPr userDrawn="1"/>
        </p:nvPicPr>
        <p:blipFill>
          <a:blip r:embed="rId1"/>
          <a:stretch>
            <a:fillRect/>
          </a:stretch>
        </p:blipFill>
        <p:spPr>
          <a:xfrm>
            <a:off x="9207500" y="83820"/>
            <a:ext cx="2785110" cy="561975"/>
          </a:xfrm>
          <a:prstGeom prst="rect">
            <a:avLst/>
          </a:prstGeom>
        </p:spPr>
      </p:pic>
      <p:sp>
        <p:nvSpPr>
          <p:cNvPr id="15" name="文本框 14"/>
          <p:cNvSpPr txBox="1"/>
          <p:nvPr>
            <p:custDataLst>
              <p:tags r:id="rId2"/>
            </p:custDataLst>
          </p:nvPr>
        </p:nvSpPr>
        <p:spPr>
          <a:xfrm>
            <a:off x="268605" y="51435"/>
            <a:ext cx="7489190" cy="645160"/>
          </a:xfrm>
          <a:prstGeom prst="rect">
            <a:avLst/>
          </a:prstGeom>
          <a:noFill/>
        </p:spPr>
        <p:txBody>
          <a:bodyPr wrap="square" rtlCol="0">
            <a:spAutoFit/>
          </a:bodyPr>
          <a:p>
            <a:pPr indent="0" algn="l" fontAlgn="auto">
              <a:lnSpc>
                <a:spcPct val="100000"/>
              </a:lnSpc>
            </a:pPr>
            <a:r>
              <a:rPr lang="zh-CN" altLang="en-US" sz="3600" b="1" dirty="0">
                <a:solidFill>
                  <a:schemeClr val="bg1"/>
                </a:solidFill>
                <a:latin typeface="微软雅黑" panose="020B0503020204020204" charset="-122"/>
                <a:ea typeface="微软雅黑" panose="020B0503020204020204" charset="-122"/>
                <a:sym typeface="+mn-ea"/>
              </a:rPr>
              <a:t>项目响应能力</a:t>
            </a:r>
            <a:r>
              <a:rPr lang="en-US" altLang="zh-CN" sz="3600" b="1" dirty="0">
                <a:solidFill>
                  <a:schemeClr val="bg1"/>
                </a:solidFill>
                <a:latin typeface="微软雅黑" panose="020B0503020204020204" charset="-122"/>
                <a:ea typeface="微软雅黑" panose="020B0503020204020204" charset="-122"/>
                <a:sym typeface="+mn-ea"/>
              </a:rPr>
              <a:t>H</a:t>
            </a:r>
            <a:r>
              <a:rPr lang="en-US" altLang="zh-CN" sz="3600" b="1" baseline="-25000" dirty="0">
                <a:solidFill>
                  <a:schemeClr val="bg1"/>
                </a:solidFill>
                <a:latin typeface="微软雅黑" panose="020B0503020204020204" charset="-122"/>
                <a:ea typeface="微软雅黑" panose="020B0503020204020204" charset="-122"/>
                <a:sym typeface="+mn-ea"/>
              </a:rPr>
              <a:t>project_response</a:t>
            </a:r>
            <a:endParaRPr lang="en-US" altLang="zh-CN" sz="3600" b="1" baseline="-25000" dirty="0">
              <a:solidFill>
                <a:schemeClr val="bg1"/>
              </a:solidFill>
              <a:latin typeface="微软雅黑" panose="020B0503020204020204" charset="-122"/>
              <a:ea typeface="微软雅黑" panose="020B0503020204020204" charset="-122"/>
              <a:sym typeface="+mn-ea"/>
            </a:endParaRPr>
          </a:p>
        </p:txBody>
      </p:sp>
      <p:grpSp>
        <p:nvGrpSpPr>
          <p:cNvPr id="46" name="组合 45"/>
          <p:cNvGrpSpPr/>
          <p:nvPr/>
        </p:nvGrpSpPr>
        <p:grpSpPr>
          <a:xfrm>
            <a:off x="223520" y="1031875"/>
            <a:ext cx="5828030" cy="2470150"/>
            <a:chOff x="923" y="1652"/>
            <a:chExt cx="9178" cy="3890"/>
          </a:xfrm>
        </p:grpSpPr>
        <p:grpSp>
          <p:nvGrpSpPr>
            <p:cNvPr id="23" name="组合 22"/>
            <p:cNvGrpSpPr/>
            <p:nvPr/>
          </p:nvGrpSpPr>
          <p:grpSpPr>
            <a:xfrm>
              <a:off x="923" y="1652"/>
              <a:ext cx="9178" cy="3890"/>
              <a:chOff x="923" y="1652"/>
              <a:chExt cx="9178" cy="3890"/>
            </a:xfrm>
            <a:effectLst>
              <a:outerShdw blurRad="50800" dist="38100" dir="2700000" algn="tl" rotWithShape="0">
                <a:prstClr val="black">
                  <a:alpha val="40000"/>
                </a:prstClr>
              </a:outerShdw>
            </a:effectLst>
          </p:grpSpPr>
          <p:sp>
            <p:nvSpPr>
              <p:cNvPr id="7" name="矩形: 圆角 5"/>
              <p:cNvSpPr>
                <a:spLocks noChangeAspect="1"/>
              </p:cNvSpPr>
              <p:nvPr/>
            </p:nvSpPr>
            <p:spPr>
              <a:xfrm>
                <a:off x="923" y="2359"/>
                <a:ext cx="9178" cy="3183"/>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20000"/>
                  </a:lnSpc>
                </a:pPr>
                <a:endParaRPr lang="zh-CN" altLang="en-US"/>
              </a:p>
            </p:txBody>
          </p:sp>
          <p:grpSp>
            <p:nvGrpSpPr>
              <p:cNvPr id="14" name="组合 13"/>
              <p:cNvGrpSpPr/>
              <p:nvPr/>
            </p:nvGrpSpPr>
            <p:grpSpPr>
              <a:xfrm rot="0">
                <a:off x="923" y="1652"/>
                <a:ext cx="9172" cy="707"/>
                <a:chOff x="6524195" y="3227589"/>
                <a:chExt cx="2867455" cy="688444"/>
              </a:xfrm>
            </p:grpSpPr>
            <p:sp>
              <p:nvSpPr>
                <p:cNvPr id="16" name="矩形: 圆角 20"/>
                <p:cNvSpPr>
                  <a:spLocks noChangeAspect="1"/>
                </p:cNvSpPr>
                <p:nvPr>
                  <p:custDataLst>
                    <p:tags r:id="rId3"/>
                  </p:custDataLst>
                </p:nvPr>
              </p:nvSpPr>
              <p:spPr>
                <a:xfrm>
                  <a:off x="6524195" y="3227589"/>
                  <a:ext cx="2867455" cy="501367"/>
                </a:xfrm>
                <a:prstGeom prst="roundRect">
                  <a:avLst>
                    <a:gd name="adj" fmla="val 38601"/>
                  </a:avLst>
                </a:prstGeom>
                <a:gradFill flip="none" rotWithShape="1">
                  <a:gsLst>
                    <a:gs pos="0">
                      <a:srgbClr val="1384CA"/>
                    </a:gs>
                    <a:gs pos="100000">
                      <a:srgbClr val="D273B5"/>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b="1" dirty="0">
                    <a:latin typeface="微软雅黑" panose="020B0503020204020204" charset="-122"/>
                    <a:ea typeface="微软雅黑" panose="020B0503020204020204" charset="-122"/>
                    <a:sym typeface="+mn-ea"/>
                  </a:endParaRPr>
                </a:p>
              </p:txBody>
            </p:sp>
            <p:sp>
              <p:nvSpPr>
                <p:cNvPr id="17" name="矩形 16"/>
                <p:cNvSpPr>
                  <a:spLocks noChangeAspect="1"/>
                </p:cNvSpPr>
                <p:nvPr>
                  <p:custDataLst>
                    <p:tags r:id="rId4"/>
                  </p:custDataLst>
                </p:nvPr>
              </p:nvSpPr>
              <p:spPr>
                <a:xfrm>
                  <a:off x="6524195" y="3414666"/>
                  <a:ext cx="2867455" cy="501367"/>
                </a:xfrm>
                <a:prstGeom prst="rect">
                  <a:avLst/>
                </a:prstGeom>
                <a:gradFill flip="none" rotWithShape="1">
                  <a:gsLst>
                    <a:gs pos="0">
                      <a:srgbClr val="1384CA"/>
                    </a:gs>
                    <a:gs pos="100000">
                      <a:srgbClr val="D273B5"/>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b="1" dirty="0">
                    <a:latin typeface="微软雅黑" panose="020B0503020204020204" charset="-122"/>
                    <a:ea typeface="微软雅黑" panose="020B0503020204020204" charset="-122"/>
                    <a:sym typeface="+mn-ea"/>
                  </a:endParaRPr>
                </a:p>
              </p:txBody>
            </p:sp>
          </p:grpSp>
          <p:sp>
            <p:nvSpPr>
              <p:cNvPr id="19" name="文本框 18"/>
              <p:cNvSpPr txBox="1"/>
              <p:nvPr>
                <p:custDataLst>
                  <p:tags r:id="rId5"/>
                </p:custDataLst>
              </p:nvPr>
            </p:nvSpPr>
            <p:spPr>
              <a:xfrm>
                <a:off x="1087" y="1715"/>
                <a:ext cx="8358" cy="580"/>
              </a:xfrm>
              <a:prstGeom prst="rect">
                <a:avLst/>
              </a:prstGeom>
              <a:noFill/>
            </p:spPr>
            <p:txBody>
              <a:bodyPr wrap="square" rtlCol="0">
                <a:spAutoFit/>
              </a:bodyPr>
              <a:p>
                <a:r>
                  <a:rPr lang="zh-CN" altLang="en-US" b="1" dirty="0">
                    <a:solidFill>
                      <a:schemeClr val="bg1"/>
                    </a:solidFill>
                    <a:latin typeface="微软雅黑" panose="020B0503020204020204" charset="-122"/>
                    <a:ea typeface="微软雅黑" panose="020B0503020204020204" charset="-122"/>
                  </a:rPr>
                  <a:t>解释</a:t>
                </a:r>
                <a:endParaRPr lang="zh-CN" altLang="en-US" b="1" dirty="0">
                  <a:solidFill>
                    <a:schemeClr val="bg1"/>
                  </a:solidFill>
                  <a:latin typeface="微软雅黑" panose="020B0503020204020204" charset="-122"/>
                  <a:ea typeface="微软雅黑" panose="020B0503020204020204" charset="-122"/>
                </a:endParaRPr>
              </a:p>
            </p:txBody>
          </p:sp>
        </p:grpSp>
        <p:sp>
          <p:nvSpPr>
            <p:cNvPr id="26" name="文本框 25"/>
            <p:cNvSpPr txBox="1">
              <a:spLocks noChangeAspect="1"/>
            </p:cNvSpPr>
            <p:nvPr>
              <p:custDataLst>
                <p:tags r:id="rId6"/>
              </p:custDataLst>
            </p:nvPr>
          </p:nvSpPr>
          <p:spPr>
            <a:xfrm flipH="1">
              <a:off x="923" y="2578"/>
              <a:ext cx="9173" cy="2761"/>
            </a:xfrm>
            <a:prstGeom prst="rect">
              <a:avLst/>
            </a:prstGeom>
            <a:noFill/>
          </p:spPr>
          <p:txBody>
            <a:bodyPr wrap="square" rtlCol="0">
              <a:spAutoFit/>
            </a:bodyPr>
            <a:p>
              <a:pPr marR="0" indent="0" algn="just" fontAlgn="auto">
                <a:lnSpc>
                  <a:spcPct val="150000"/>
                </a:lnSpc>
                <a:spcBef>
                  <a:spcPts val="0"/>
                </a:spcBef>
                <a:spcAft>
                  <a:spcPts val="0"/>
                </a:spcAft>
              </a:pPr>
              <a:r>
                <a:rPr lang="zh-CN" altLang="en-US" kern="100" dirty="0">
                  <a:effectLst/>
                  <a:latin typeface="微软雅黑" panose="020B0503020204020204" charset="-122"/>
                  <a:ea typeface="微软雅黑" panose="020B0503020204020204" charset="-122"/>
                  <a:cs typeface="Times New Roman" panose="02020603050405020304" charset="0"/>
                </a:rPr>
                <a:t>项目响应能力能够体现开发者的活跃度，以及项目管理和团队沟通情况。健康开源项目响应迅速，可提升用户满意度与项目声誉；反之，长期无响应</a:t>
              </a:r>
              <a:r>
                <a:rPr lang="zh-CN" altLang="en-US" kern="100" dirty="0">
                  <a:effectLst/>
                  <a:latin typeface="微软雅黑" panose="020B0503020204020204" charset="-122"/>
                  <a:ea typeface="微软雅黑" panose="020B0503020204020204" charset="-122"/>
                  <a:cs typeface="Times New Roman" panose="02020603050405020304" charset="0"/>
                </a:rPr>
                <a:t>就容易遭受诟病，使项目逐渐失去吸引力。</a:t>
              </a:r>
              <a:r>
                <a:rPr lang="en-US" altLang="zh-CN" kern="100" dirty="0">
                  <a:effectLst/>
                  <a:latin typeface="微软雅黑" panose="020B0503020204020204" charset="-122"/>
                  <a:ea typeface="微软雅黑" panose="020B0503020204020204" charset="-122"/>
                  <a:cs typeface="Times New Roman" panose="02020603050405020304" charset="0"/>
                </a:rPr>
                <a:t> </a:t>
              </a:r>
              <a:endParaRPr lang="en-US" altLang="zh-CN" kern="100" dirty="0">
                <a:effectLst/>
                <a:latin typeface="微软雅黑" panose="020B0503020204020204" charset="-122"/>
                <a:ea typeface="微软雅黑" panose="020B0503020204020204" charset="-122"/>
                <a:cs typeface="Times New Roman" panose="02020603050405020304" charset="0"/>
              </a:endParaRPr>
            </a:p>
          </p:txBody>
        </p:sp>
      </p:grpSp>
      <p:grpSp>
        <p:nvGrpSpPr>
          <p:cNvPr id="48" name="组合 47"/>
          <p:cNvGrpSpPr/>
          <p:nvPr/>
        </p:nvGrpSpPr>
        <p:grpSpPr>
          <a:xfrm rot="0">
            <a:off x="223520" y="3707130"/>
            <a:ext cx="5828030" cy="2662555"/>
            <a:chOff x="923" y="1652"/>
            <a:chExt cx="9178" cy="4193"/>
          </a:xfrm>
          <a:effectLst>
            <a:outerShdw blurRad="50800" dist="38100" dir="2700000" algn="tl" rotWithShape="0">
              <a:prstClr val="black">
                <a:alpha val="40000"/>
              </a:prstClr>
            </a:outerShdw>
          </a:effectLst>
        </p:grpSpPr>
        <p:sp>
          <p:nvSpPr>
            <p:cNvPr id="49" name="矩形: 圆角 5"/>
            <p:cNvSpPr>
              <a:spLocks noChangeAspect="1"/>
            </p:cNvSpPr>
            <p:nvPr/>
          </p:nvSpPr>
          <p:spPr>
            <a:xfrm>
              <a:off x="923" y="2359"/>
              <a:ext cx="9178" cy="3486"/>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20000"/>
                </a:lnSpc>
              </a:pPr>
              <a:endParaRPr lang="zh-CN" altLang="en-US"/>
            </a:p>
          </p:txBody>
        </p:sp>
        <p:grpSp>
          <p:nvGrpSpPr>
            <p:cNvPr id="50" name="组合 49"/>
            <p:cNvGrpSpPr/>
            <p:nvPr/>
          </p:nvGrpSpPr>
          <p:grpSpPr>
            <a:xfrm rot="0">
              <a:off x="923" y="1652"/>
              <a:ext cx="9172" cy="707"/>
              <a:chOff x="6524195" y="3227589"/>
              <a:chExt cx="2867455" cy="688444"/>
            </a:xfrm>
          </p:grpSpPr>
          <p:sp>
            <p:nvSpPr>
              <p:cNvPr id="51" name="矩形: 圆角 20"/>
              <p:cNvSpPr>
                <a:spLocks noChangeAspect="1"/>
              </p:cNvSpPr>
              <p:nvPr>
                <p:custDataLst>
                  <p:tags r:id="rId7"/>
                </p:custDataLst>
              </p:nvPr>
            </p:nvSpPr>
            <p:spPr>
              <a:xfrm>
                <a:off x="6524195" y="3227589"/>
                <a:ext cx="2867455" cy="501367"/>
              </a:xfrm>
              <a:prstGeom prst="roundRect">
                <a:avLst>
                  <a:gd name="adj" fmla="val 38601"/>
                </a:avLst>
              </a:prstGeom>
              <a:gradFill flip="none" rotWithShape="1">
                <a:gsLst>
                  <a:gs pos="0">
                    <a:srgbClr val="1384CA"/>
                  </a:gs>
                  <a:gs pos="100000">
                    <a:srgbClr val="D273B5"/>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b="1" dirty="0">
                  <a:latin typeface="微软雅黑" panose="020B0503020204020204" charset="-122"/>
                  <a:ea typeface="微软雅黑" panose="020B0503020204020204" charset="-122"/>
                  <a:sym typeface="+mn-ea"/>
                </a:endParaRPr>
              </a:p>
            </p:txBody>
          </p:sp>
          <p:sp>
            <p:nvSpPr>
              <p:cNvPr id="52" name="矩形 51"/>
              <p:cNvSpPr>
                <a:spLocks noChangeAspect="1"/>
              </p:cNvSpPr>
              <p:nvPr>
                <p:custDataLst>
                  <p:tags r:id="rId8"/>
                </p:custDataLst>
              </p:nvPr>
            </p:nvSpPr>
            <p:spPr>
              <a:xfrm>
                <a:off x="6524195" y="3414666"/>
                <a:ext cx="2867455" cy="501367"/>
              </a:xfrm>
              <a:prstGeom prst="rect">
                <a:avLst/>
              </a:prstGeom>
              <a:gradFill flip="none" rotWithShape="1">
                <a:gsLst>
                  <a:gs pos="0">
                    <a:srgbClr val="1384CA"/>
                  </a:gs>
                  <a:gs pos="100000">
                    <a:srgbClr val="D273B5"/>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b="1" dirty="0">
                  <a:latin typeface="微软雅黑" panose="020B0503020204020204" charset="-122"/>
                  <a:ea typeface="微软雅黑" panose="020B0503020204020204" charset="-122"/>
                  <a:sym typeface="+mn-ea"/>
                </a:endParaRPr>
              </a:p>
            </p:txBody>
          </p:sp>
        </p:grpSp>
        <p:sp>
          <p:nvSpPr>
            <p:cNvPr id="53" name="文本框 52"/>
            <p:cNvSpPr txBox="1"/>
            <p:nvPr>
              <p:custDataLst>
                <p:tags r:id="rId9"/>
              </p:custDataLst>
            </p:nvPr>
          </p:nvSpPr>
          <p:spPr>
            <a:xfrm>
              <a:off x="1087" y="1715"/>
              <a:ext cx="8358" cy="580"/>
            </a:xfrm>
            <a:prstGeom prst="rect">
              <a:avLst/>
            </a:prstGeom>
            <a:noFill/>
          </p:spPr>
          <p:txBody>
            <a:bodyPr wrap="square" rtlCol="0">
              <a:spAutoFit/>
            </a:bodyPr>
            <a:p>
              <a:r>
                <a:rPr lang="zh-CN" altLang="en-US" b="1" dirty="0">
                  <a:solidFill>
                    <a:schemeClr val="bg1"/>
                  </a:solidFill>
                  <a:latin typeface="微软雅黑" panose="020B0503020204020204" charset="-122"/>
                  <a:ea typeface="微软雅黑" panose="020B0503020204020204" charset="-122"/>
                </a:rPr>
                <a:t>所用数据</a:t>
              </a:r>
              <a:endParaRPr lang="zh-CN" altLang="en-US" b="1" dirty="0">
                <a:solidFill>
                  <a:schemeClr val="bg1"/>
                </a:solidFill>
                <a:latin typeface="微软雅黑" panose="020B0503020204020204" charset="-122"/>
                <a:ea typeface="微软雅黑" panose="020B0503020204020204" charset="-122"/>
              </a:endParaRPr>
            </a:p>
          </p:txBody>
        </p:sp>
      </p:grpSp>
      <p:grpSp>
        <p:nvGrpSpPr>
          <p:cNvPr id="4" name="组合 3"/>
          <p:cNvGrpSpPr/>
          <p:nvPr/>
        </p:nvGrpSpPr>
        <p:grpSpPr>
          <a:xfrm rot="0">
            <a:off x="6314440" y="1054735"/>
            <a:ext cx="5573395" cy="5314315"/>
            <a:chOff x="923" y="1652"/>
            <a:chExt cx="9178" cy="8369"/>
          </a:xfrm>
          <a:effectLst>
            <a:outerShdw blurRad="50800" dist="38100" dir="2700000" algn="tl" rotWithShape="0">
              <a:prstClr val="black">
                <a:alpha val="40000"/>
              </a:prstClr>
            </a:outerShdw>
          </a:effectLst>
        </p:grpSpPr>
        <p:sp>
          <p:nvSpPr>
            <p:cNvPr id="5" name="矩形: 圆角 5"/>
            <p:cNvSpPr>
              <a:spLocks noChangeAspect="1"/>
            </p:cNvSpPr>
            <p:nvPr/>
          </p:nvSpPr>
          <p:spPr>
            <a:xfrm>
              <a:off x="923" y="2359"/>
              <a:ext cx="9178" cy="7662"/>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20000"/>
                </a:lnSpc>
              </a:pPr>
              <a:endParaRPr lang="zh-CN" altLang="en-US"/>
            </a:p>
          </p:txBody>
        </p:sp>
        <p:grpSp>
          <p:nvGrpSpPr>
            <p:cNvPr id="6" name="组合 5"/>
            <p:cNvGrpSpPr/>
            <p:nvPr/>
          </p:nvGrpSpPr>
          <p:grpSpPr>
            <a:xfrm rot="0">
              <a:off x="923" y="1652"/>
              <a:ext cx="9172" cy="707"/>
              <a:chOff x="6524195" y="3227589"/>
              <a:chExt cx="2867455" cy="688444"/>
            </a:xfrm>
          </p:grpSpPr>
          <p:sp>
            <p:nvSpPr>
              <p:cNvPr id="8" name="矩形: 圆角 20"/>
              <p:cNvSpPr>
                <a:spLocks noChangeAspect="1"/>
              </p:cNvSpPr>
              <p:nvPr>
                <p:custDataLst>
                  <p:tags r:id="rId10"/>
                </p:custDataLst>
              </p:nvPr>
            </p:nvSpPr>
            <p:spPr>
              <a:xfrm>
                <a:off x="6524195" y="3227589"/>
                <a:ext cx="2867455" cy="501367"/>
              </a:xfrm>
              <a:prstGeom prst="roundRect">
                <a:avLst>
                  <a:gd name="adj" fmla="val 38601"/>
                </a:avLst>
              </a:prstGeom>
              <a:gradFill flip="none" rotWithShape="1">
                <a:gsLst>
                  <a:gs pos="0">
                    <a:srgbClr val="1384CA"/>
                  </a:gs>
                  <a:gs pos="100000">
                    <a:srgbClr val="D273B5"/>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b="1" dirty="0">
                  <a:latin typeface="微软雅黑" panose="020B0503020204020204" charset="-122"/>
                  <a:ea typeface="微软雅黑" panose="020B0503020204020204" charset="-122"/>
                  <a:sym typeface="+mn-ea"/>
                </a:endParaRPr>
              </a:p>
            </p:txBody>
          </p:sp>
          <p:sp>
            <p:nvSpPr>
              <p:cNvPr id="9" name="矩形 8"/>
              <p:cNvSpPr>
                <a:spLocks noChangeAspect="1"/>
              </p:cNvSpPr>
              <p:nvPr>
                <p:custDataLst>
                  <p:tags r:id="rId11"/>
                </p:custDataLst>
              </p:nvPr>
            </p:nvSpPr>
            <p:spPr>
              <a:xfrm>
                <a:off x="6524195" y="3414666"/>
                <a:ext cx="2867455" cy="501367"/>
              </a:xfrm>
              <a:prstGeom prst="rect">
                <a:avLst/>
              </a:prstGeom>
              <a:gradFill flip="none" rotWithShape="1">
                <a:gsLst>
                  <a:gs pos="0">
                    <a:srgbClr val="1384CA"/>
                  </a:gs>
                  <a:gs pos="100000">
                    <a:srgbClr val="D273B5"/>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b="1" dirty="0">
                  <a:latin typeface="微软雅黑" panose="020B0503020204020204" charset="-122"/>
                  <a:ea typeface="微软雅黑" panose="020B0503020204020204" charset="-122"/>
                  <a:sym typeface="+mn-ea"/>
                </a:endParaRPr>
              </a:p>
            </p:txBody>
          </p:sp>
        </p:grpSp>
        <p:sp>
          <p:nvSpPr>
            <p:cNvPr id="10" name="文本框 9"/>
            <p:cNvSpPr txBox="1"/>
            <p:nvPr>
              <p:custDataLst>
                <p:tags r:id="rId12"/>
              </p:custDataLst>
            </p:nvPr>
          </p:nvSpPr>
          <p:spPr>
            <a:xfrm>
              <a:off x="1062" y="1715"/>
              <a:ext cx="8358" cy="580"/>
            </a:xfrm>
            <a:prstGeom prst="rect">
              <a:avLst/>
            </a:prstGeom>
            <a:noFill/>
          </p:spPr>
          <p:txBody>
            <a:bodyPr wrap="square" rtlCol="0">
              <a:spAutoFit/>
            </a:bodyPr>
            <a:p>
              <a:r>
                <a:rPr lang="zh-CN" altLang="en-US" b="1" dirty="0">
                  <a:solidFill>
                    <a:schemeClr val="bg1"/>
                  </a:solidFill>
                  <a:latin typeface="微软雅黑" panose="020B0503020204020204" charset="-122"/>
                  <a:ea typeface="微软雅黑" panose="020B0503020204020204" charset="-122"/>
                </a:rPr>
                <a:t>计算</a:t>
              </a:r>
              <a:r>
                <a:rPr lang="zh-CN" altLang="en-US" b="1" dirty="0">
                  <a:solidFill>
                    <a:schemeClr val="bg1"/>
                  </a:solidFill>
                  <a:latin typeface="微软雅黑" panose="020B0503020204020204" charset="-122"/>
                  <a:ea typeface="微软雅黑" panose="020B0503020204020204" charset="-122"/>
                </a:rPr>
                <a:t>步骤</a:t>
              </a:r>
              <a:endParaRPr lang="zh-CN" altLang="en-US" b="1" dirty="0">
                <a:solidFill>
                  <a:schemeClr val="bg1"/>
                </a:solidFill>
                <a:latin typeface="微软雅黑" panose="020B0503020204020204" charset="-122"/>
                <a:ea typeface="微软雅黑" panose="020B0503020204020204" charset="-122"/>
              </a:endParaRPr>
            </a:p>
          </p:txBody>
        </p:sp>
      </p:grpSp>
      <p:sp>
        <p:nvSpPr>
          <p:cNvPr id="2" name="圆角矩形 1"/>
          <p:cNvSpPr/>
          <p:nvPr/>
        </p:nvSpPr>
        <p:spPr>
          <a:xfrm>
            <a:off x="327660" y="4850765"/>
            <a:ext cx="1099185" cy="831850"/>
          </a:xfrm>
          <a:prstGeom prst="roundRect">
            <a:avLst/>
          </a:prstGeom>
          <a:solidFill>
            <a:srgbClr val="1384CA"/>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sz="1600" b="1">
                <a:latin typeface="微软雅黑" panose="020B0503020204020204" charset="-122"/>
                <a:ea typeface="微软雅黑" panose="020B0503020204020204" charset="-122"/>
              </a:rPr>
              <a:t>项目响应能力（以月为单位）</a:t>
            </a:r>
            <a:endParaRPr lang="zh-CN" altLang="en-US" sz="1600" b="1">
              <a:latin typeface="微软雅黑" panose="020B0503020204020204" charset="-122"/>
              <a:ea typeface="微软雅黑" panose="020B0503020204020204" charset="-122"/>
            </a:endParaRPr>
          </a:p>
        </p:txBody>
      </p:sp>
      <p:sp>
        <p:nvSpPr>
          <p:cNvPr id="21" name="圆角矩形 20"/>
          <p:cNvSpPr/>
          <p:nvPr/>
        </p:nvSpPr>
        <p:spPr>
          <a:xfrm>
            <a:off x="1814830" y="4476115"/>
            <a:ext cx="1099185" cy="530225"/>
          </a:xfrm>
          <a:prstGeom prst="roundRect">
            <a:avLst/>
          </a:prstGeom>
          <a:solidFill>
            <a:srgbClr val="1384CA"/>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sz="1600" b="1">
                <a:latin typeface="微软雅黑" panose="020B0503020204020204" charset="-122"/>
                <a:ea typeface="微软雅黑" panose="020B0503020204020204" charset="-122"/>
              </a:rPr>
              <a:t>问题响应时间集合</a:t>
            </a:r>
            <a:endParaRPr lang="zh-CN" altLang="en-US" sz="1600" b="1">
              <a:latin typeface="微软雅黑" panose="020B0503020204020204" charset="-122"/>
              <a:ea typeface="微软雅黑" panose="020B0503020204020204" charset="-122"/>
            </a:endParaRPr>
          </a:p>
        </p:txBody>
      </p:sp>
      <p:sp>
        <p:nvSpPr>
          <p:cNvPr id="25" name="圆角矩形 24"/>
          <p:cNvSpPr/>
          <p:nvPr/>
        </p:nvSpPr>
        <p:spPr>
          <a:xfrm>
            <a:off x="1814830" y="5509895"/>
            <a:ext cx="1099185" cy="530225"/>
          </a:xfrm>
          <a:prstGeom prst="roundRect">
            <a:avLst/>
          </a:prstGeom>
          <a:solidFill>
            <a:srgbClr val="1384CA"/>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sz="1600" b="1">
                <a:latin typeface="微软雅黑" panose="020B0503020204020204" charset="-122"/>
                <a:ea typeface="微软雅黑" panose="020B0503020204020204" charset="-122"/>
              </a:rPr>
              <a:t>变更响应集合</a:t>
            </a:r>
            <a:endParaRPr lang="zh-CN" altLang="en-US" sz="1600" b="1">
              <a:latin typeface="微软雅黑" panose="020B0503020204020204" charset="-122"/>
              <a:ea typeface="微软雅黑" panose="020B0503020204020204" charset="-122"/>
            </a:endParaRPr>
          </a:p>
        </p:txBody>
      </p:sp>
      <p:cxnSp>
        <p:nvCxnSpPr>
          <p:cNvPr id="28" name="曲线连接符 27"/>
          <p:cNvCxnSpPr>
            <a:stCxn id="2" idx="3"/>
            <a:endCxn id="21" idx="1"/>
          </p:cNvCxnSpPr>
          <p:nvPr/>
        </p:nvCxnSpPr>
        <p:spPr>
          <a:xfrm flipV="1">
            <a:off x="1426845" y="4741545"/>
            <a:ext cx="387985" cy="525145"/>
          </a:xfrm>
          <a:prstGeom prst="curvedConnector3">
            <a:avLst>
              <a:gd name="adj1" fmla="val 50082"/>
            </a:avLst>
          </a:prstGeom>
          <a:solidFill>
            <a:srgbClr val="1384CA"/>
          </a:solidFill>
        </p:spPr>
        <p:style>
          <a:lnRef idx="2">
            <a:schemeClr val="accent1"/>
          </a:lnRef>
          <a:fillRef idx="0">
            <a:srgbClr val="FFFFFF"/>
          </a:fillRef>
          <a:effectRef idx="0">
            <a:srgbClr val="FFFFFF"/>
          </a:effectRef>
          <a:fontRef idx="minor">
            <a:schemeClr val="tx1"/>
          </a:fontRef>
        </p:style>
      </p:cxnSp>
      <p:cxnSp>
        <p:nvCxnSpPr>
          <p:cNvPr id="29" name="曲线连接符 28"/>
          <p:cNvCxnSpPr>
            <a:stCxn id="2" idx="3"/>
            <a:endCxn id="25" idx="1"/>
          </p:cNvCxnSpPr>
          <p:nvPr/>
        </p:nvCxnSpPr>
        <p:spPr>
          <a:xfrm>
            <a:off x="1426845" y="5266690"/>
            <a:ext cx="387985" cy="508635"/>
          </a:xfrm>
          <a:prstGeom prst="curvedConnector3">
            <a:avLst>
              <a:gd name="adj1" fmla="val 50082"/>
            </a:avLst>
          </a:prstGeom>
          <a:solidFill>
            <a:srgbClr val="1384CA"/>
          </a:solidFill>
        </p:spPr>
        <p:style>
          <a:lnRef idx="2">
            <a:schemeClr val="accent1"/>
          </a:lnRef>
          <a:fillRef idx="0">
            <a:srgbClr val="FFFFFF"/>
          </a:fillRef>
          <a:effectRef idx="0">
            <a:srgbClr val="FFFFFF"/>
          </a:effectRef>
          <a:fontRef idx="minor">
            <a:schemeClr val="tx1"/>
          </a:fontRef>
        </p:style>
      </p:cxnSp>
      <p:sp>
        <p:nvSpPr>
          <p:cNvPr id="30" name="圆角矩形 29"/>
          <p:cNvSpPr/>
          <p:nvPr/>
        </p:nvSpPr>
        <p:spPr>
          <a:xfrm>
            <a:off x="3451860" y="4239260"/>
            <a:ext cx="2183130" cy="248920"/>
          </a:xfrm>
          <a:prstGeom prst="roundRect">
            <a:avLst/>
          </a:prstGeom>
          <a:solidFill>
            <a:srgbClr val="1384CA"/>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sz="1600" b="1">
                <a:latin typeface="微软雅黑" panose="020B0503020204020204" charset="-122"/>
                <a:ea typeface="微软雅黑" panose="020B0503020204020204" charset="-122"/>
              </a:rPr>
              <a:t>问题解决时长</a:t>
            </a:r>
            <a:endParaRPr lang="zh-CN" altLang="en-US" sz="1600" b="1">
              <a:latin typeface="微软雅黑" panose="020B0503020204020204" charset="-122"/>
              <a:ea typeface="微软雅黑" panose="020B0503020204020204" charset="-122"/>
            </a:endParaRPr>
          </a:p>
        </p:txBody>
      </p:sp>
      <p:sp>
        <p:nvSpPr>
          <p:cNvPr id="35" name="圆角矩形 34"/>
          <p:cNvSpPr/>
          <p:nvPr/>
        </p:nvSpPr>
        <p:spPr>
          <a:xfrm>
            <a:off x="3451860" y="4601210"/>
            <a:ext cx="2183130" cy="248920"/>
          </a:xfrm>
          <a:prstGeom prst="roundRect">
            <a:avLst/>
          </a:prstGeom>
          <a:solidFill>
            <a:srgbClr val="1384CA"/>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sz="1600" b="1">
                <a:latin typeface="微软雅黑" panose="020B0503020204020204" charset="-122"/>
                <a:ea typeface="微软雅黑" panose="020B0503020204020204" charset="-122"/>
              </a:rPr>
              <a:t>问题响应时长</a:t>
            </a:r>
            <a:endParaRPr lang="zh-CN" altLang="en-US" sz="1600" b="1">
              <a:latin typeface="微软雅黑" panose="020B0503020204020204" charset="-122"/>
              <a:ea typeface="微软雅黑" panose="020B0503020204020204" charset="-122"/>
            </a:endParaRPr>
          </a:p>
        </p:txBody>
      </p:sp>
      <p:sp>
        <p:nvSpPr>
          <p:cNvPr id="36" name="圆角矩形 35"/>
          <p:cNvSpPr/>
          <p:nvPr/>
        </p:nvSpPr>
        <p:spPr>
          <a:xfrm>
            <a:off x="3451860" y="4963160"/>
            <a:ext cx="2183130" cy="248920"/>
          </a:xfrm>
          <a:prstGeom prst="roundRect">
            <a:avLst/>
          </a:prstGeom>
          <a:solidFill>
            <a:srgbClr val="1384CA"/>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sz="1600" b="1">
                <a:latin typeface="微软雅黑" panose="020B0503020204020204" charset="-122"/>
                <a:ea typeface="微软雅黑" panose="020B0503020204020204" charset="-122"/>
              </a:rPr>
              <a:t>问题时</a:t>
            </a:r>
            <a:r>
              <a:rPr lang="zh-CN" altLang="en-US" sz="1600" b="1">
                <a:latin typeface="微软雅黑" panose="020B0503020204020204" charset="-122"/>
                <a:ea typeface="微软雅黑" panose="020B0503020204020204" charset="-122"/>
              </a:rPr>
              <a:t>长</a:t>
            </a:r>
            <a:endParaRPr lang="zh-CN" altLang="en-US" sz="1600" b="1">
              <a:latin typeface="微软雅黑" panose="020B0503020204020204" charset="-122"/>
              <a:ea typeface="微软雅黑" panose="020B0503020204020204" charset="-122"/>
            </a:endParaRPr>
          </a:p>
        </p:txBody>
      </p:sp>
      <p:sp>
        <p:nvSpPr>
          <p:cNvPr id="37" name="圆角矩形 36"/>
          <p:cNvSpPr/>
          <p:nvPr/>
        </p:nvSpPr>
        <p:spPr>
          <a:xfrm>
            <a:off x="3451860" y="5322570"/>
            <a:ext cx="2183130" cy="248920"/>
          </a:xfrm>
          <a:prstGeom prst="roundRect">
            <a:avLst/>
          </a:prstGeom>
          <a:solidFill>
            <a:srgbClr val="1384CA"/>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sz="1600" b="1">
                <a:latin typeface="微软雅黑" panose="020B0503020204020204" charset="-122"/>
                <a:ea typeface="微软雅黑" panose="020B0503020204020204" charset="-122"/>
              </a:rPr>
              <a:t>变更请求响应时长</a:t>
            </a:r>
            <a:endParaRPr lang="zh-CN" altLang="en-US" sz="1600" b="1">
              <a:latin typeface="微软雅黑" panose="020B0503020204020204" charset="-122"/>
              <a:ea typeface="微软雅黑" panose="020B0503020204020204" charset="-122"/>
            </a:endParaRPr>
          </a:p>
        </p:txBody>
      </p:sp>
      <p:sp>
        <p:nvSpPr>
          <p:cNvPr id="38" name="圆角矩形 37"/>
          <p:cNvSpPr/>
          <p:nvPr/>
        </p:nvSpPr>
        <p:spPr>
          <a:xfrm>
            <a:off x="3451860" y="5681980"/>
            <a:ext cx="2183130" cy="248920"/>
          </a:xfrm>
          <a:prstGeom prst="roundRect">
            <a:avLst/>
          </a:prstGeom>
          <a:solidFill>
            <a:srgbClr val="1384CA"/>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sz="1600" b="1">
                <a:latin typeface="微软雅黑" panose="020B0503020204020204" charset="-122"/>
                <a:ea typeface="微软雅黑" panose="020B0503020204020204" charset="-122"/>
              </a:rPr>
              <a:t>变更请求持续时长</a:t>
            </a:r>
            <a:endParaRPr lang="zh-CN" altLang="en-US" sz="1600" b="1">
              <a:latin typeface="微软雅黑" panose="020B0503020204020204" charset="-122"/>
              <a:ea typeface="微软雅黑" panose="020B0503020204020204" charset="-122"/>
            </a:endParaRPr>
          </a:p>
        </p:txBody>
      </p:sp>
      <p:sp>
        <p:nvSpPr>
          <p:cNvPr id="39" name="圆角矩形 38"/>
          <p:cNvSpPr/>
          <p:nvPr/>
        </p:nvSpPr>
        <p:spPr>
          <a:xfrm>
            <a:off x="3451860" y="6043930"/>
            <a:ext cx="2183130" cy="248920"/>
          </a:xfrm>
          <a:prstGeom prst="roundRect">
            <a:avLst/>
          </a:prstGeom>
          <a:solidFill>
            <a:srgbClr val="1384CA"/>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sz="1600" b="1">
                <a:latin typeface="微软雅黑" panose="020B0503020204020204" charset="-122"/>
                <a:ea typeface="微软雅黑" panose="020B0503020204020204" charset="-122"/>
              </a:rPr>
              <a:t>变更请求时</a:t>
            </a:r>
            <a:r>
              <a:rPr lang="zh-CN" altLang="en-US" sz="1600" b="1">
                <a:latin typeface="微软雅黑" panose="020B0503020204020204" charset="-122"/>
                <a:ea typeface="微软雅黑" panose="020B0503020204020204" charset="-122"/>
              </a:rPr>
              <a:t>长</a:t>
            </a:r>
            <a:endParaRPr lang="zh-CN" altLang="en-US" sz="1600" b="1">
              <a:latin typeface="微软雅黑" panose="020B0503020204020204" charset="-122"/>
              <a:ea typeface="微软雅黑" panose="020B0503020204020204" charset="-122"/>
            </a:endParaRPr>
          </a:p>
        </p:txBody>
      </p:sp>
      <p:cxnSp>
        <p:nvCxnSpPr>
          <p:cNvPr id="40" name="曲线连接符 39"/>
          <p:cNvCxnSpPr>
            <a:stCxn id="21" idx="3"/>
            <a:endCxn id="30" idx="1"/>
          </p:cNvCxnSpPr>
          <p:nvPr/>
        </p:nvCxnSpPr>
        <p:spPr>
          <a:xfrm flipV="1">
            <a:off x="2914015" y="4363720"/>
            <a:ext cx="537845" cy="377825"/>
          </a:xfrm>
          <a:prstGeom prst="curvedConnector3">
            <a:avLst>
              <a:gd name="adj1" fmla="val 50059"/>
            </a:avLst>
          </a:prstGeom>
          <a:solidFill>
            <a:srgbClr val="1384CA"/>
          </a:solidFill>
        </p:spPr>
        <p:style>
          <a:lnRef idx="2">
            <a:schemeClr val="accent1"/>
          </a:lnRef>
          <a:fillRef idx="0">
            <a:srgbClr val="FFFFFF"/>
          </a:fillRef>
          <a:effectRef idx="0">
            <a:srgbClr val="FFFFFF"/>
          </a:effectRef>
          <a:fontRef idx="minor">
            <a:schemeClr val="tx1"/>
          </a:fontRef>
        </p:style>
      </p:cxnSp>
      <p:cxnSp>
        <p:nvCxnSpPr>
          <p:cNvPr id="43" name="曲线连接符 42"/>
          <p:cNvCxnSpPr>
            <a:stCxn id="21" idx="3"/>
            <a:endCxn id="35" idx="1"/>
          </p:cNvCxnSpPr>
          <p:nvPr/>
        </p:nvCxnSpPr>
        <p:spPr>
          <a:xfrm flipV="1">
            <a:off x="2914015" y="4725670"/>
            <a:ext cx="537845" cy="15875"/>
          </a:xfrm>
          <a:prstGeom prst="curvedConnector3">
            <a:avLst>
              <a:gd name="adj1" fmla="val 50059"/>
            </a:avLst>
          </a:prstGeom>
          <a:solidFill>
            <a:srgbClr val="1384CA"/>
          </a:solidFill>
        </p:spPr>
        <p:style>
          <a:lnRef idx="2">
            <a:schemeClr val="accent1"/>
          </a:lnRef>
          <a:fillRef idx="0">
            <a:srgbClr val="FFFFFF"/>
          </a:fillRef>
          <a:effectRef idx="0">
            <a:srgbClr val="FFFFFF"/>
          </a:effectRef>
          <a:fontRef idx="minor">
            <a:schemeClr val="tx1"/>
          </a:fontRef>
        </p:style>
      </p:cxnSp>
      <p:cxnSp>
        <p:nvCxnSpPr>
          <p:cNvPr id="44" name="曲线连接符 43"/>
          <p:cNvCxnSpPr>
            <a:stCxn id="21" idx="3"/>
            <a:endCxn id="36" idx="1"/>
          </p:cNvCxnSpPr>
          <p:nvPr/>
        </p:nvCxnSpPr>
        <p:spPr>
          <a:xfrm>
            <a:off x="2914015" y="4741545"/>
            <a:ext cx="537845" cy="346075"/>
          </a:xfrm>
          <a:prstGeom prst="curvedConnector3">
            <a:avLst>
              <a:gd name="adj1" fmla="val 50059"/>
            </a:avLst>
          </a:prstGeom>
          <a:solidFill>
            <a:srgbClr val="1384CA"/>
          </a:solidFill>
        </p:spPr>
        <p:style>
          <a:lnRef idx="2">
            <a:schemeClr val="accent1"/>
          </a:lnRef>
          <a:fillRef idx="0">
            <a:srgbClr val="FFFFFF"/>
          </a:fillRef>
          <a:effectRef idx="0">
            <a:srgbClr val="FFFFFF"/>
          </a:effectRef>
          <a:fontRef idx="minor">
            <a:schemeClr val="tx1"/>
          </a:fontRef>
        </p:style>
      </p:cxnSp>
      <p:cxnSp>
        <p:nvCxnSpPr>
          <p:cNvPr id="45" name="曲线连接符 44"/>
          <p:cNvCxnSpPr>
            <a:stCxn id="25" idx="3"/>
            <a:endCxn id="37" idx="1"/>
          </p:cNvCxnSpPr>
          <p:nvPr/>
        </p:nvCxnSpPr>
        <p:spPr>
          <a:xfrm flipV="1">
            <a:off x="2914015" y="5447030"/>
            <a:ext cx="537845" cy="328295"/>
          </a:xfrm>
          <a:prstGeom prst="curvedConnector3">
            <a:avLst>
              <a:gd name="adj1" fmla="val 50059"/>
            </a:avLst>
          </a:prstGeom>
          <a:solidFill>
            <a:srgbClr val="1384CA"/>
          </a:solidFill>
        </p:spPr>
        <p:style>
          <a:lnRef idx="2">
            <a:schemeClr val="accent1"/>
          </a:lnRef>
          <a:fillRef idx="0">
            <a:srgbClr val="FFFFFF"/>
          </a:fillRef>
          <a:effectRef idx="0">
            <a:srgbClr val="FFFFFF"/>
          </a:effectRef>
          <a:fontRef idx="minor">
            <a:schemeClr val="tx1"/>
          </a:fontRef>
        </p:style>
      </p:cxnSp>
      <p:cxnSp>
        <p:nvCxnSpPr>
          <p:cNvPr id="55" name="曲线连接符 54"/>
          <p:cNvCxnSpPr>
            <a:stCxn id="25" idx="3"/>
            <a:endCxn id="38" idx="1"/>
          </p:cNvCxnSpPr>
          <p:nvPr/>
        </p:nvCxnSpPr>
        <p:spPr>
          <a:xfrm>
            <a:off x="2914015" y="5775325"/>
            <a:ext cx="537845" cy="31115"/>
          </a:xfrm>
          <a:prstGeom prst="curvedConnector3">
            <a:avLst>
              <a:gd name="adj1" fmla="val 50059"/>
            </a:avLst>
          </a:prstGeom>
          <a:solidFill>
            <a:srgbClr val="1384CA"/>
          </a:solidFill>
        </p:spPr>
        <p:style>
          <a:lnRef idx="2">
            <a:schemeClr val="accent1"/>
          </a:lnRef>
          <a:fillRef idx="0">
            <a:srgbClr val="FFFFFF"/>
          </a:fillRef>
          <a:effectRef idx="0">
            <a:srgbClr val="FFFFFF"/>
          </a:effectRef>
          <a:fontRef idx="minor">
            <a:schemeClr val="tx1"/>
          </a:fontRef>
        </p:style>
      </p:cxnSp>
      <p:cxnSp>
        <p:nvCxnSpPr>
          <p:cNvPr id="56" name="曲线连接符 55"/>
          <p:cNvCxnSpPr>
            <a:stCxn id="25" idx="3"/>
            <a:endCxn id="39" idx="1"/>
          </p:cNvCxnSpPr>
          <p:nvPr/>
        </p:nvCxnSpPr>
        <p:spPr>
          <a:xfrm>
            <a:off x="2914015" y="5775325"/>
            <a:ext cx="537845" cy="393065"/>
          </a:xfrm>
          <a:prstGeom prst="curvedConnector3">
            <a:avLst>
              <a:gd name="adj1" fmla="val 50059"/>
            </a:avLst>
          </a:prstGeom>
          <a:solidFill>
            <a:srgbClr val="1384CA"/>
          </a:solidFill>
        </p:spPr>
        <p:style>
          <a:lnRef idx="2">
            <a:schemeClr val="accent1"/>
          </a:lnRef>
          <a:fillRef idx="0">
            <a:srgbClr val="FFFFFF"/>
          </a:fillRef>
          <a:effectRef idx="0">
            <a:srgbClr val="FFFFFF"/>
          </a:effectRef>
          <a:fontRef idx="minor">
            <a:schemeClr val="tx1"/>
          </a:fontRef>
        </p:style>
      </p:cxnSp>
      <p:graphicFrame>
        <p:nvGraphicFramePr>
          <p:cNvPr id="57" name="表格 56"/>
          <p:cNvGraphicFramePr/>
          <p:nvPr>
            <p:custDataLst>
              <p:tags r:id="rId13"/>
            </p:custDataLst>
          </p:nvPr>
        </p:nvGraphicFramePr>
        <p:xfrm>
          <a:off x="6337300" y="1566545"/>
          <a:ext cx="5520690" cy="3041650"/>
        </p:xfrm>
        <a:graphic>
          <a:graphicData uri="http://schemas.openxmlformats.org/drawingml/2006/table">
            <a:tbl>
              <a:tblPr firstRow="1" bandRow="1">
                <a:tableStyleId>{5C22544A-7EE6-4342-B048-85BDC9FD1C3A}</a:tableStyleId>
              </a:tblPr>
              <a:tblGrid>
                <a:gridCol w="1840230"/>
                <a:gridCol w="1840230"/>
                <a:gridCol w="1840230"/>
              </a:tblGrid>
              <a:tr h="640080">
                <a:tc>
                  <a:txBody>
                    <a:bodyPr/>
                    <a:p>
                      <a:pPr algn="ctr">
                        <a:buNone/>
                      </a:pPr>
                      <a:r>
                        <a:rPr lang="zh-CN" altLang="en-US" b="0" kern="100" dirty="0">
                          <a:effectLst/>
                          <a:latin typeface="微软雅黑" panose="020B0503020204020204" charset="-122"/>
                          <a:ea typeface="微软雅黑" panose="020B0503020204020204" charset="-122"/>
                          <a:cs typeface="Times New Roman" panose="02020603050405020304" charset="0"/>
                        </a:rPr>
                        <a:t>标签名称</a:t>
                      </a:r>
                      <a:endParaRPr lang="zh-CN" altLang="en-US"/>
                    </a:p>
                  </a:txBody>
                  <a:tcPr anchor="ctr" anchorCtr="0">
                    <a:solidFill>
                      <a:srgbClr val="1384CA"/>
                    </a:solidFill>
                  </a:tcPr>
                </a:tc>
                <a:tc>
                  <a:txBody>
                    <a:bodyPr/>
                    <a:p>
                      <a:pPr algn="ctr">
                        <a:buNone/>
                      </a:pPr>
                      <a:r>
                        <a:rPr lang="zh-CN" altLang="en-US" b="0">
                          <a:latin typeface="微软雅黑" panose="020B0503020204020204" charset="-122"/>
                          <a:ea typeface="微软雅黑" panose="020B0503020204020204" charset="-122"/>
                        </a:rPr>
                        <a:t>经</a:t>
                      </a:r>
                      <a:r>
                        <a:rPr lang="zh-CN" altLang="en-US" sz="1800" b="0" kern="100" dirty="0">
                          <a:effectLst/>
                          <a:latin typeface="微软雅黑" panose="020B0503020204020204" charset="-122"/>
                          <a:ea typeface="微软雅黑" panose="020B0503020204020204" charset="-122"/>
                          <a:cs typeface="Times New Roman" panose="02020603050405020304" charset="0"/>
                          <a:sym typeface="+mn-ea"/>
                        </a:rPr>
                        <a:t>熵值赋权法</a:t>
                      </a:r>
                      <a:endParaRPr lang="zh-CN" altLang="en-US" sz="1800" b="0" kern="100" dirty="0">
                        <a:effectLst/>
                        <a:latin typeface="微软雅黑" panose="020B0503020204020204" charset="-122"/>
                        <a:ea typeface="微软雅黑" panose="020B0503020204020204" charset="-122"/>
                        <a:cs typeface="Times New Roman" panose="02020603050405020304" charset="0"/>
                        <a:sym typeface="+mn-ea"/>
                      </a:endParaRPr>
                    </a:p>
                    <a:p>
                      <a:pPr algn="ctr">
                        <a:buNone/>
                      </a:pPr>
                      <a:r>
                        <a:rPr lang="zh-CN" altLang="en-US" sz="1800" b="0" kern="100" dirty="0">
                          <a:effectLst/>
                          <a:latin typeface="微软雅黑" panose="020B0503020204020204" charset="-122"/>
                          <a:ea typeface="微软雅黑" panose="020B0503020204020204" charset="-122"/>
                          <a:cs typeface="Times New Roman" panose="02020603050405020304" charset="0"/>
                          <a:sym typeface="+mn-ea"/>
                        </a:rPr>
                        <a:t>得权重</a:t>
                      </a:r>
                      <a:endParaRPr lang="zh-CN" altLang="en-US" b="0"/>
                    </a:p>
                  </a:txBody>
                  <a:tcPr anchor="ctr" anchorCtr="0">
                    <a:solidFill>
                      <a:srgbClr val="1384CA"/>
                    </a:solidFill>
                  </a:tcPr>
                </a:tc>
                <a:tc>
                  <a:txBody>
                    <a:bodyPr/>
                    <a:p>
                      <a:pPr algn="ctr">
                        <a:buNone/>
                      </a:pPr>
                      <a:r>
                        <a:rPr lang="zh-CN" altLang="en-US" b="0">
                          <a:latin typeface="微软雅黑" panose="020B0503020204020204" charset="-122"/>
                          <a:ea typeface="微软雅黑" panose="020B0503020204020204" charset="-122"/>
                        </a:rPr>
                        <a:t>经映射函数转换</a:t>
                      </a:r>
                      <a:endParaRPr lang="zh-CN" altLang="en-US" b="0">
                        <a:latin typeface="微软雅黑" panose="020B0503020204020204" charset="-122"/>
                        <a:ea typeface="微软雅黑" panose="020B0503020204020204" charset="-122"/>
                      </a:endParaRPr>
                    </a:p>
                  </a:txBody>
                  <a:tcPr anchor="ctr" anchorCtr="0">
                    <a:solidFill>
                      <a:srgbClr val="1384CA"/>
                    </a:solidFill>
                  </a:tcPr>
                </a:tc>
              </a:tr>
              <a:tr h="400050">
                <a:tc>
                  <a:txBody>
                    <a:bodyPr/>
                    <a:p>
                      <a:pPr algn="ctr">
                        <a:buNone/>
                      </a:pPr>
                      <a:r>
                        <a:rPr lang="zh-CN" altLang="en-US" sz="1600" b="0">
                          <a:latin typeface="微软雅黑" panose="020B0503020204020204" charset="-122"/>
                          <a:ea typeface="微软雅黑" panose="020B0503020204020204" charset="-122"/>
                          <a:sym typeface="+mn-ea"/>
                        </a:rPr>
                        <a:t>问题解决时长</a:t>
                      </a:r>
                      <a:endParaRPr lang="zh-CN" altLang="en-US" sz="1600" b="0">
                        <a:latin typeface="微软雅黑" panose="020B0503020204020204" charset="-122"/>
                        <a:ea typeface="微软雅黑" panose="020B0503020204020204" charset="-122"/>
                        <a:sym typeface="+mn-ea"/>
                      </a:endParaRPr>
                    </a:p>
                  </a:txBody>
                  <a:tcPr anchor="ctr" anchorCtr="0"/>
                </a:tc>
                <a:tc>
                  <a:txBody>
                    <a:bodyPr/>
                    <a:p>
                      <a:pPr algn="ctr">
                        <a:buNone/>
                      </a:pPr>
                      <a:r>
                        <a:rPr lang="en-US" altLang="zh-CN" sz="1600"/>
                        <a:t>W</a:t>
                      </a:r>
                      <a:r>
                        <a:rPr lang="en-US" altLang="zh-CN" sz="1600" baseline="-25000"/>
                        <a:t>d_i_resolution</a:t>
                      </a:r>
                      <a:endParaRPr lang="en-US" altLang="zh-CN" sz="1600" baseline="-25000"/>
                    </a:p>
                  </a:txBody>
                  <a:tcPr anchor="ctr" anchorCtr="0"/>
                </a:tc>
                <a:tc>
                  <a:txBody>
                    <a:bodyPr/>
                    <a:p>
                      <a:pPr algn="ctr">
                        <a:buNone/>
                      </a:pPr>
                      <a:r>
                        <a:rPr lang="en-US" altLang="zh-CN" sz="1600"/>
                        <a:t>f(Z</a:t>
                      </a:r>
                      <a:r>
                        <a:rPr lang="en-US" altLang="zh-CN" sz="1600" baseline="-25000"/>
                        <a:t>d_i_resolution</a:t>
                      </a:r>
                      <a:r>
                        <a:rPr lang="en-US" altLang="zh-CN" sz="1600"/>
                        <a:t>)</a:t>
                      </a:r>
                      <a:endParaRPr lang="en-US" altLang="zh-CN" sz="1600"/>
                    </a:p>
                  </a:txBody>
                  <a:tcPr anchor="ctr" anchorCtr="0"/>
                </a:tc>
              </a:tr>
              <a:tr h="400685">
                <a:tc>
                  <a:txBody>
                    <a:bodyPr/>
                    <a:p>
                      <a:pPr algn="ctr">
                        <a:buNone/>
                      </a:pPr>
                      <a:r>
                        <a:rPr lang="zh-CN" altLang="en-US" sz="1600" b="0">
                          <a:latin typeface="微软雅黑" panose="020B0503020204020204" charset="-122"/>
                          <a:ea typeface="微软雅黑" panose="020B0503020204020204" charset="-122"/>
                          <a:sym typeface="+mn-ea"/>
                        </a:rPr>
                        <a:t>问题响应时长</a:t>
                      </a:r>
                      <a:endParaRPr lang="zh-CN" altLang="en-US" sz="1600" b="0">
                        <a:latin typeface="微软雅黑" panose="020B0503020204020204" charset="-122"/>
                        <a:ea typeface="微软雅黑" panose="020B0503020204020204" charset="-122"/>
                        <a:sym typeface="+mn-ea"/>
                      </a:endParaRPr>
                    </a:p>
                  </a:txBody>
                  <a:tcPr anchor="ctr" anchorCtr="0"/>
                </a:tc>
                <a:tc>
                  <a:txBody>
                    <a:bodyPr/>
                    <a:p>
                      <a:pPr algn="ctr">
                        <a:buNone/>
                      </a:pPr>
                      <a:r>
                        <a:rPr lang="en-US" altLang="zh-CN" sz="1600"/>
                        <a:t>W</a:t>
                      </a:r>
                      <a:r>
                        <a:rPr lang="en-US" altLang="zh-CN" sz="1600" baseline="-25000"/>
                        <a:t>i_response_time</a:t>
                      </a:r>
                      <a:endParaRPr lang="en-US" altLang="zh-CN" sz="1600" baseline="-25000"/>
                    </a:p>
                  </a:txBody>
                  <a:tcPr anchor="ctr" anchorCtr="0"/>
                </a:tc>
                <a:tc>
                  <a:txBody>
                    <a:bodyPr/>
                    <a:p>
                      <a:pPr algn="ctr">
                        <a:buNone/>
                      </a:pPr>
                      <a:r>
                        <a:rPr lang="en-US" altLang="zh-CN" sz="1600"/>
                        <a:t>f(Z</a:t>
                      </a:r>
                      <a:r>
                        <a:rPr lang="en-US" altLang="zh-CN" sz="1600" baseline="-25000"/>
                        <a:t>i_response_time</a:t>
                      </a:r>
                      <a:r>
                        <a:rPr lang="en-US" altLang="zh-CN" sz="1600"/>
                        <a:t>)</a:t>
                      </a:r>
                      <a:endParaRPr lang="en-US" altLang="zh-CN" sz="1600"/>
                    </a:p>
                  </a:txBody>
                  <a:tcPr anchor="ctr" anchorCtr="0"/>
                </a:tc>
              </a:tr>
              <a:tr h="400050">
                <a:tc>
                  <a:txBody>
                    <a:bodyPr/>
                    <a:p>
                      <a:pPr algn="ctr">
                        <a:buNone/>
                      </a:pPr>
                      <a:r>
                        <a:rPr lang="zh-CN" altLang="en-US" sz="1600" b="0">
                          <a:latin typeface="微软雅黑" panose="020B0503020204020204" charset="-122"/>
                          <a:ea typeface="微软雅黑" panose="020B0503020204020204" charset="-122"/>
                          <a:sym typeface="+mn-ea"/>
                        </a:rPr>
                        <a:t>议题</a:t>
                      </a:r>
                      <a:r>
                        <a:rPr lang="zh-CN" altLang="en-US" sz="1600">
                          <a:latin typeface="微软雅黑" panose="020B0503020204020204" charset="-122"/>
                          <a:ea typeface="微软雅黑" panose="020B0503020204020204" charset="-122"/>
                          <a:sym typeface="+mn-ea"/>
                        </a:rPr>
                        <a:t>时长</a:t>
                      </a:r>
                      <a:endParaRPr lang="zh-CN" altLang="en-US" sz="1600" b="0">
                        <a:latin typeface="微软雅黑" panose="020B0503020204020204" charset="-122"/>
                        <a:ea typeface="微软雅黑" panose="020B0503020204020204" charset="-122"/>
                        <a:sym typeface="+mn-ea"/>
                      </a:endParaRPr>
                    </a:p>
                  </a:txBody>
                  <a:tcPr anchor="ctr" anchorCtr="0"/>
                </a:tc>
                <a:tc>
                  <a:txBody>
                    <a:bodyPr/>
                    <a:p>
                      <a:pPr algn="ctr">
                        <a:buNone/>
                      </a:pPr>
                      <a:r>
                        <a:rPr lang="en-US" altLang="zh-CN" sz="1600"/>
                        <a:t>W</a:t>
                      </a:r>
                      <a:r>
                        <a:rPr lang="en-US" altLang="zh-CN" sz="1600" baseline="-25000"/>
                        <a:t>i_time</a:t>
                      </a:r>
                      <a:endParaRPr lang="en-US" altLang="zh-CN" sz="1600" baseline="-25000"/>
                    </a:p>
                  </a:txBody>
                  <a:tcPr anchor="ctr" anchorCtr="0"/>
                </a:tc>
                <a:tc>
                  <a:txBody>
                    <a:bodyPr/>
                    <a:p>
                      <a:pPr algn="ctr">
                        <a:buNone/>
                      </a:pPr>
                      <a:r>
                        <a:rPr lang="en-US" altLang="zh-CN" sz="1600"/>
                        <a:t>f(Z</a:t>
                      </a:r>
                      <a:r>
                        <a:rPr lang="en-US" altLang="zh-CN" sz="1600" baseline="-25000"/>
                        <a:t>i_time</a:t>
                      </a:r>
                      <a:r>
                        <a:rPr lang="en-US" altLang="zh-CN" sz="1600"/>
                        <a:t>)</a:t>
                      </a:r>
                      <a:endParaRPr lang="zh-CN" altLang="en-US" sz="1600"/>
                    </a:p>
                  </a:txBody>
                  <a:tcPr anchor="ctr" anchorCtr="0"/>
                </a:tc>
              </a:tr>
              <a:tr h="400050">
                <a:tc>
                  <a:txBody>
                    <a:bodyPr/>
                    <a:p>
                      <a:pPr algn="ctr">
                        <a:buNone/>
                      </a:pPr>
                      <a:r>
                        <a:rPr lang="zh-CN" altLang="en-US" sz="1600" b="0">
                          <a:latin typeface="微软雅黑" panose="020B0503020204020204" charset="-122"/>
                          <a:ea typeface="微软雅黑" panose="020B0503020204020204" charset="-122"/>
                          <a:sym typeface="+mn-ea"/>
                        </a:rPr>
                        <a:t>变更请求响应时长</a:t>
                      </a:r>
                      <a:endParaRPr lang="zh-CN" altLang="en-US" sz="1600" b="0">
                        <a:latin typeface="微软雅黑" panose="020B0503020204020204" charset="-122"/>
                        <a:ea typeface="微软雅黑" panose="020B0503020204020204" charset="-122"/>
                        <a:sym typeface="+mn-ea"/>
                      </a:endParaRPr>
                    </a:p>
                  </a:txBody>
                  <a:tcPr anchor="ctr" anchorCtr="0"/>
                </a:tc>
                <a:tc>
                  <a:txBody>
                    <a:bodyPr/>
                    <a:p>
                      <a:pPr algn="ctr">
                        <a:buNone/>
                      </a:pPr>
                      <a:r>
                        <a:rPr lang="en-US" altLang="zh-CN" sz="1600"/>
                        <a:t>W</a:t>
                      </a:r>
                      <a:r>
                        <a:rPr lang="en-US" altLang="zh-CN" sz="1600" baseline="-25000"/>
                        <a:t>c_r_response</a:t>
                      </a:r>
                      <a:endParaRPr lang="en-US" altLang="zh-CN" sz="1600" baseline="-25000"/>
                    </a:p>
                  </a:txBody>
                  <a:tcPr anchor="ctr" anchorCtr="0"/>
                </a:tc>
                <a:tc>
                  <a:txBody>
                    <a:bodyPr/>
                    <a:p>
                      <a:pPr algn="ctr">
                        <a:buNone/>
                      </a:pPr>
                      <a:r>
                        <a:rPr lang="en-US" altLang="zh-CN" sz="1600"/>
                        <a:t>f(Z</a:t>
                      </a:r>
                      <a:r>
                        <a:rPr lang="en-US" altLang="zh-CN" sz="1600" baseline="-25000"/>
                        <a:t>c_r_response</a:t>
                      </a:r>
                      <a:r>
                        <a:rPr lang="en-US" altLang="zh-CN" sz="1600"/>
                        <a:t>)</a:t>
                      </a:r>
                      <a:endParaRPr lang="zh-CN" altLang="en-US" sz="1600"/>
                    </a:p>
                  </a:txBody>
                  <a:tcPr anchor="ctr" anchorCtr="0"/>
                </a:tc>
              </a:tr>
              <a:tr h="400685">
                <a:tc>
                  <a:txBody>
                    <a:bodyPr/>
                    <a:p>
                      <a:pPr algn="ctr">
                        <a:buNone/>
                      </a:pPr>
                      <a:r>
                        <a:rPr lang="zh-CN" altLang="en-US" sz="1600" b="0">
                          <a:latin typeface="微软雅黑" panose="020B0503020204020204" charset="-122"/>
                          <a:ea typeface="微软雅黑" panose="020B0503020204020204" charset="-122"/>
                          <a:sym typeface="+mn-ea"/>
                        </a:rPr>
                        <a:t>变更请求持续时长</a:t>
                      </a:r>
                      <a:endParaRPr lang="zh-CN" altLang="en-US" sz="1600" b="0">
                        <a:latin typeface="微软雅黑" panose="020B0503020204020204" charset="-122"/>
                        <a:ea typeface="微软雅黑" panose="020B0503020204020204" charset="-122"/>
                        <a:sym typeface="+mn-ea"/>
                      </a:endParaRPr>
                    </a:p>
                  </a:txBody>
                  <a:tcPr anchor="ctr" anchorCtr="0"/>
                </a:tc>
                <a:tc>
                  <a:txBody>
                    <a:bodyPr/>
                    <a:p>
                      <a:pPr algn="ctr">
                        <a:buNone/>
                      </a:pPr>
                      <a:r>
                        <a:rPr lang="en-US" altLang="zh-CN" sz="1600"/>
                        <a:t>W</a:t>
                      </a:r>
                      <a:r>
                        <a:rPr lang="en-US" altLang="zh-CN" sz="1600" baseline="-25000"/>
                        <a:t>c_r_Duration</a:t>
                      </a:r>
                      <a:endParaRPr lang="en-US" altLang="zh-CN" sz="1600" baseline="-25000"/>
                    </a:p>
                  </a:txBody>
                  <a:tcPr anchor="ctr" anchorCtr="0"/>
                </a:tc>
                <a:tc>
                  <a:txBody>
                    <a:bodyPr/>
                    <a:p>
                      <a:pPr algn="ctr">
                        <a:buNone/>
                      </a:pPr>
                      <a:r>
                        <a:rPr lang="en-US" altLang="zh-CN" sz="1600"/>
                        <a:t>f(Z</a:t>
                      </a:r>
                      <a:r>
                        <a:rPr lang="en-US" altLang="zh-CN" sz="1600" baseline="-25000"/>
                        <a:t>c_r_Duration</a:t>
                      </a:r>
                      <a:r>
                        <a:rPr lang="en-US" altLang="zh-CN" sz="1600"/>
                        <a:t>)</a:t>
                      </a:r>
                      <a:endParaRPr lang="zh-CN" altLang="en-US" sz="1600"/>
                    </a:p>
                  </a:txBody>
                  <a:tcPr anchor="ctr" anchorCtr="0"/>
                </a:tc>
              </a:tr>
              <a:tr h="400050">
                <a:tc>
                  <a:txBody>
                    <a:bodyPr/>
                    <a:p>
                      <a:pPr algn="ctr">
                        <a:buNone/>
                      </a:pPr>
                      <a:r>
                        <a:rPr lang="zh-CN" altLang="en-US" sz="1600" b="0">
                          <a:latin typeface="微软雅黑" panose="020B0503020204020204" charset="-122"/>
                          <a:ea typeface="微软雅黑" panose="020B0503020204020204" charset="-122"/>
                          <a:sym typeface="+mn-ea"/>
                        </a:rPr>
                        <a:t>变更请求</a:t>
                      </a:r>
                      <a:r>
                        <a:rPr lang="zh-CN" altLang="en-US" sz="1600">
                          <a:latin typeface="微软雅黑" panose="020B0503020204020204" charset="-122"/>
                          <a:ea typeface="微软雅黑" panose="020B0503020204020204" charset="-122"/>
                          <a:sym typeface="+mn-ea"/>
                        </a:rPr>
                        <a:t>时长</a:t>
                      </a:r>
                      <a:endParaRPr lang="zh-CN" altLang="en-US" sz="1600" b="0">
                        <a:latin typeface="微软雅黑" panose="020B0503020204020204" charset="-122"/>
                        <a:ea typeface="微软雅黑" panose="020B0503020204020204" charset="-122"/>
                        <a:sym typeface="+mn-ea"/>
                      </a:endParaRPr>
                    </a:p>
                  </a:txBody>
                  <a:tcPr anchor="ctr" anchorCtr="0"/>
                </a:tc>
                <a:tc>
                  <a:txBody>
                    <a:bodyPr/>
                    <a:p>
                      <a:pPr algn="ctr">
                        <a:buNone/>
                      </a:pPr>
                      <a:r>
                        <a:rPr lang="en-US" altLang="zh-CN" sz="1600"/>
                        <a:t>W</a:t>
                      </a:r>
                      <a:r>
                        <a:rPr lang="en-US" altLang="zh-CN" sz="1600" baseline="-25000"/>
                        <a:t>c_r_age</a:t>
                      </a:r>
                      <a:endParaRPr lang="en-US" altLang="zh-CN" sz="1600" baseline="-25000"/>
                    </a:p>
                  </a:txBody>
                  <a:tcPr anchor="ctr" anchorCtr="0"/>
                </a:tc>
                <a:tc>
                  <a:txBody>
                    <a:bodyPr/>
                    <a:p>
                      <a:pPr algn="ctr">
                        <a:buNone/>
                      </a:pPr>
                      <a:r>
                        <a:rPr lang="en-US" altLang="zh-CN" sz="1600"/>
                        <a:t>f(Z</a:t>
                      </a:r>
                      <a:r>
                        <a:rPr lang="en-US" altLang="zh-CN" sz="1600" baseline="-25000"/>
                        <a:t>c_r_age</a:t>
                      </a:r>
                      <a:r>
                        <a:rPr lang="en-US" altLang="zh-CN" sz="1600"/>
                        <a:t>)</a:t>
                      </a:r>
                      <a:endParaRPr lang="zh-CN" altLang="en-US" sz="1600"/>
                    </a:p>
                  </a:txBody>
                  <a:tcPr anchor="ctr" anchorCtr="0"/>
                </a:tc>
              </a:tr>
            </a:tbl>
          </a:graphicData>
        </a:graphic>
      </p:graphicFrame>
      <p:sp>
        <p:nvSpPr>
          <p:cNvPr id="58" name="文本框 57"/>
          <p:cNvSpPr txBox="1">
            <a:spLocks noChangeAspect="1"/>
          </p:cNvSpPr>
          <p:nvPr>
            <p:custDataLst>
              <p:tags r:id="rId14"/>
            </p:custDataLst>
          </p:nvPr>
        </p:nvSpPr>
        <p:spPr>
          <a:xfrm flipH="1">
            <a:off x="6313805" y="4648835"/>
            <a:ext cx="5570220" cy="1337945"/>
          </a:xfrm>
          <a:prstGeom prst="rect">
            <a:avLst/>
          </a:prstGeom>
          <a:noFill/>
        </p:spPr>
        <p:txBody>
          <a:bodyPr wrap="square" rtlCol="0">
            <a:spAutoFit/>
          </a:bodyPr>
          <a:p>
            <a:pPr marR="0" indent="0" algn="just" fontAlgn="auto">
              <a:lnSpc>
                <a:spcPct val="150000"/>
              </a:lnSpc>
              <a:spcBef>
                <a:spcPts val="0"/>
              </a:spcBef>
              <a:spcAft>
                <a:spcPts val="0"/>
              </a:spcAft>
            </a:pPr>
            <a:r>
              <a:rPr lang="en-US" altLang="zh-CN" sz="1800" kern="100" dirty="0">
                <a:effectLst/>
                <a:latin typeface="Times New Roman" panose="02020603050405020304" charset="0"/>
                <a:ea typeface="微软雅黑" panose="020B0503020204020204" charset="-122"/>
                <a:cs typeface="Times New Roman" panose="02020603050405020304" charset="0"/>
              </a:rPr>
              <a:t>H</a:t>
            </a:r>
            <a:r>
              <a:rPr lang="en-US" altLang="zh-CN" sz="1800" kern="100" baseline="-25000" dirty="0">
                <a:effectLst/>
                <a:latin typeface="Times New Roman" panose="02020603050405020304" charset="0"/>
                <a:ea typeface="微软雅黑" panose="020B0503020204020204" charset="-122"/>
                <a:cs typeface="Times New Roman" panose="02020603050405020304" charset="0"/>
              </a:rPr>
              <a:t>project_response</a:t>
            </a:r>
            <a:r>
              <a:rPr lang="en-US" altLang="zh-CN" sz="1800" kern="100" dirty="0">
                <a:effectLst/>
                <a:latin typeface="Times New Roman" panose="02020603050405020304" charset="0"/>
                <a:ea typeface="微软雅黑" panose="020B0503020204020204" charset="-122"/>
                <a:cs typeface="Times New Roman" panose="02020603050405020304" charset="0"/>
              </a:rPr>
              <a:t>=W</a:t>
            </a:r>
            <a:r>
              <a:rPr lang="en-US" altLang="zh-CN" sz="1800" kern="100" baseline="-25000" dirty="0">
                <a:effectLst/>
                <a:latin typeface="Times New Roman" panose="02020603050405020304" charset="0"/>
                <a:ea typeface="微软雅黑" panose="020B0503020204020204" charset="-122"/>
                <a:cs typeface="Times New Roman" panose="02020603050405020304" charset="0"/>
              </a:rPr>
              <a:t>d_i_resolution</a:t>
            </a:r>
            <a:r>
              <a:rPr lang="en-US" altLang="en-US" sz="1800" kern="100" dirty="0">
                <a:effectLst/>
                <a:latin typeface="Times New Roman" panose="02020603050405020304" charset="0"/>
                <a:ea typeface="微软雅黑" panose="020B0503020204020204" charset="-122"/>
                <a:cs typeface="Times New Roman" panose="02020603050405020304" charset="0"/>
              </a:rPr>
              <a:t>×</a:t>
            </a:r>
            <a:r>
              <a:rPr lang="en-US" altLang="zh-CN" sz="1800" kern="100" dirty="0">
                <a:effectLst/>
                <a:latin typeface="Times New Roman" panose="02020603050405020304" charset="0"/>
                <a:ea typeface="微软雅黑" panose="020B0503020204020204" charset="-122"/>
                <a:cs typeface="Times New Roman" panose="02020603050405020304" charset="0"/>
              </a:rPr>
              <a:t>f(Z</a:t>
            </a:r>
            <a:r>
              <a:rPr lang="en-US" altLang="zh-CN" sz="1800" kern="100" baseline="-25000" dirty="0">
                <a:effectLst/>
                <a:latin typeface="Times New Roman" panose="02020603050405020304" charset="0"/>
                <a:ea typeface="微软雅黑" panose="020B0503020204020204" charset="-122"/>
                <a:cs typeface="Times New Roman" panose="02020603050405020304" charset="0"/>
              </a:rPr>
              <a:t>d_i_resolution</a:t>
            </a:r>
            <a:r>
              <a:rPr lang="en-US" altLang="zh-CN" sz="1800" kern="100" dirty="0">
                <a:effectLst/>
                <a:latin typeface="Times New Roman" panose="02020603050405020304" charset="0"/>
                <a:ea typeface="微软雅黑" panose="020B0503020204020204" charset="-122"/>
                <a:cs typeface="Times New Roman" panose="02020603050405020304" charset="0"/>
              </a:rPr>
              <a:t>)+W</a:t>
            </a:r>
            <a:r>
              <a:rPr lang="en-US" altLang="zh-CN" sz="1800" kern="100" baseline="-25000" dirty="0">
                <a:effectLst/>
                <a:latin typeface="Times New Roman" panose="02020603050405020304" charset="0"/>
                <a:ea typeface="微软雅黑" panose="020B0503020204020204" charset="-122"/>
                <a:cs typeface="Times New Roman" panose="02020603050405020304" charset="0"/>
              </a:rPr>
              <a:t>i_response_time</a:t>
            </a:r>
            <a:r>
              <a:rPr lang="en-US" altLang="en-US" sz="1800" kern="100" dirty="0">
                <a:effectLst/>
                <a:latin typeface="Times New Roman" panose="02020603050405020304" charset="0"/>
                <a:ea typeface="微软雅黑" panose="020B0503020204020204" charset="-122"/>
                <a:cs typeface="Times New Roman" panose="02020603050405020304" charset="0"/>
              </a:rPr>
              <a:t>×</a:t>
            </a:r>
            <a:r>
              <a:rPr lang="en-US" altLang="zh-CN" sz="1800" kern="100" dirty="0">
                <a:effectLst/>
                <a:latin typeface="Times New Roman" panose="02020603050405020304" charset="0"/>
                <a:ea typeface="微软雅黑" panose="020B0503020204020204" charset="-122"/>
                <a:cs typeface="Times New Roman" panose="02020603050405020304" charset="0"/>
              </a:rPr>
              <a:t>f(Z</a:t>
            </a:r>
            <a:r>
              <a:rPr lang="en-US" altLang="zh-CN" sz="1800" kern="100" baseline="-25000" dirty="0">
                <a:effectLst/>
                <a:latin typeface="Times New Roman" panose="02020603050405020304" charset="0"/>
                <a:ea typeface="微软雅黑" panose="020B0503020204020204" charset="-122"/>
                <a:cs typeface="Times New Roman" panose="02020603050405020304" charset="0"/>
              </a:rPr>
              <a:t>i_response_time</a:t>
            </a:r>
            <a:r>
              <a:rPr lang="en-US" altLang="zh-CN" sz="1800" kern="100" dirty="0">
                <a:effectLst/>
                <a:latin typeface="Times New Roman" panose="02020603050405020304" charset="0"/>
                <a:ea typeface="微软雅黑" panose="020B0503020204020204" charset="-122"/>
                <a:cs typeface="Times New Roman" panose="02020603050405020304" charset="0"/>
              </a:rPr>
              <a:t>)+W</a:t>
            </a:r>
            <a:r>
              <a:rPr lang="en-US" altLang="zh-CN" sz="1800" kern="100" baseline="-25000" dirty="0">
                <a:effectLst/>
                <a:latin typeface="Times New Roman" panose="02020603050405020304" charset="0"/>
                <a:ea typeface="微软雅黑" panose="020B0503020204020204" charset="-122"/>
                <a:cs typeface="Times New Roman" panose="02020603050405020304" charset="0"/>
              </a:rPr>
              <a:t>i_time</a:t>
            </a:r>
            <a:r>
              <a:rPr lang="en-US" altLang="en-US" sz="1800" kern="100" dirty="0">
                <a:effectLst/>
                <a:latin typeface="Times New Roman" panose="02020603050405020304" charset="0"/>
                <a:ea typeface="微软雅黑" panose="020B0503020204020204" charset="-122"/>
                <a:cs typeface="Times New Roman" panose="02020603050405020304" charset="0"/>
              </a:rPr>
              <a:t>×</a:t>
            </a:r>
            <a:r>
              <a:rPr lang="en-US" altLang="zh-CN" sz="1800" kern="100" dirty="0">
                <a:effectLst/>
                <a:latin typeface="Times New Roman" panose="02020603050405020304" charset="0"/>
                <a:ea typeface="微软雅黑" panose="020B0503020204020204" charset="-122"/>
                <a:cs typeface="Times New Roman" panose="02020603050405020304" charset="0"/>
              </a:rPr>
              <a:t>f(Z</a:t>
            </a:r>
            <a:r>
              <a:rPr lang="en-US" altLang="zh-CN" sz="1800" kern="100" baseline="-25000" dirty="0">
                <a:effectLst/>
                <a:latin typeface="Times New Roman" panose="02020603050405020304" charset="0"/>
                <a:ea typeface="微软雅黑" panose="020B0503020204020204" charset="-122"/>
                <a:cs typeface="Times New Roman" panose="02020603050405020304" charset="0"/>
              </a:rPr>
              <a:t>i_time</a:t>
            </a:r>
            <a:r>
              <a:rPr lang="en-US" altLang="zh-CN" sz="1800" kern="100" dirty="0">
                <a:effectLst/>
                <a:latin typeface="Times New Roman" panose="02020603050405020304" charset="0"/>
                <a:ea typeface="微软雅黑" panose="020B0503020204020204" charset="-122"/>
                <a:cs typeface="Times New Roman" panose="02020603050405020304" charset="0"/>
              </a:rPr>
              <a:t>)+W</a:t>
            </a:r>
            <a:r>
              <a:rPr lang="en-US" altLang="zh-CN" sz="1800" kern="100" baseline="-25000" dirty="0">
                <a:effectLst/>
                <a:latin typeface="Times New Roman" panose="02020603050405020304" charset="0"/>
                <a:ea typeface="微软雅黑" panose="020B0503020204020204" charset="-122"/>
                <a:cs typeface="Times New Roman" panose="02020603050405020304" charset="0"/>
              </a:rPr>
              <a:t>c_r_response</a:t>
            </a:r>
            <a:r>
              <a:rPr lang="en-US" altLang="en-US" sz="1800" kern="100" dirty="0">
                <a:effectLst/>
                <a:latin typeface="Times New Roman" panose="02020603050405020304" charset="0"/>
                <a:ea typeface="微软雅黑" panose="020B0503020204020204" charset="-122"/>
                <a:cs typeface="Times New Roman" panose="02020603050405020304" charset="0"/>
              </a:rPr>
              <a:t>×</a:t>
            </a:r>
            <a:r>
              <a:rPr lang="en-US" altLang="zh-CN" sz="1800" kern="100" dirty="0">
                <a:effectLst/>
                <a:latin typeface="Times New Roman" panose="02020603050405020304" charset="0"/>
                <a:ea typeface="微软雅黑" panose="020B0503020204020204" charset="-122"/>
                <a:cs typeface="Times New Roman" panose="02020603050405020304" charset="0"/>
              </a:rPr>
              <a:t>f(Z</a:t>
            </a:r>
            <a:r>
              <a:rPr lang="en-US" altLang="zh-CN" sz="1800" kern="100" baseline="-25000" dirty="0">
                <a:effectLst/>
                <a:latin typeface="Times New Roman" panose="02020603050405020304" charset="0"/>
                <a:ea typeface="微软雅黑" panose="020B0503020204020204" charset="-122"/>
                <a:cs typeface="Times New Roman" panose="02020603050405020304" charset="0"/>
              </a:rPr>
              <a:t>c_r_response</a:t>
            </a:r>
            <a:r>
              <a:rPr lang="en-US" altLang="zh-CN" sz="1800" kern="100" dirty="0">
                <a:effectLst/>
                <a:latin typeface="Times New Roman" panose="02020603050405020304" charset="0"/>
                <a:ea typeface="微软雅黑" panose="020B0503020204020204" charset="-122"/>
                <a:cs typeface="Times New Roman" panose="02020603050405020304" charset="0"/>
              </a:rPr>
              <a:t>)+W</a:t>
            </a:r>
            <a:r>
              <a:rPr lang="en-US" altLang="zh-CN" sz="1800" kern="100" baseline="-25000" dirty="0">
                <a:effectLst/>
                <a:latin typeface="Times New Roman" panose="02020603050405020304" charset="0"/>
                <a:ea typeface="微软雅黑" panose="020B0503020204020204" charset="-122"/>
                <a:cs typeface="Times New Roman" panose="02020603050405020304" charset="0"/>
              </a:rPr>
              <a:t>c_r_Duration</a:t>
            </a:r>
            <a:r>
              <a:rPr lang="en-US" altLang="en-US" sz="1800" kern="100" dirty="0">
                <a:effectLst/>
                <a:latin typeface="Times New Roman" panose="02020603050405020304" charset="0"/>
                <a:ea typeface="微软雅黑" panose="020B0503020204020204" charset="-122"/>
                <a:cs typeface="Times New Roman" panose="02020603050405020304" charset="0"/>
              </a:rPr>
              <a:t>×</a:t>
            </a:r>
            <a:r>
              <a:rPr lang="en-US" altLang="zh-CN" sz="1800" kern="100" dirty="0">
                <a:effectLst/>
                <a:latin typeface="Times New Roman" panose="02020603050405020304" charset="0"/>
                <a:ea typeface="微软雅黑" panose="020B0503020204020204" charset="-122"/>
                <a:cs typeface="Times New Roman" panose="02020603050405020304" charset="0"/>
              </a:rPr>
              <a:t>f(Z</a:t>
            </a:r>
            <a:r>
              <a:rPr lang="en-US" altLang="zh-CN" sz="1800" kern="100" baseline="-25000" dirty="0">
                <a:effectLst/>
                <a:latin typeface="Times New Roman" panose="02020603050405020304" charset="0"/>
                <a:ea typeface="微软雅黑" panose="020B0503020204020204" charset="-122"/>
                <a:cs typeface="Times New Roman" panose="02020603050405020304" charset="0"/>
              </a:rPr>
              <a:t>c_r_Duration</a:t>
            </a:r>
            <a:r>
              <a:rPr lang="en-US" altLang="zh-CN" sz="1800" kern="100" dirty="0">
                <a:effectLst/>
                <a:latin typeface="Times New Roman" panose="02020603050405020304" charset="0"/>
                <a:ea typeface="微软雅黑" panose="020B0503020204020204" charset="-122"/>
                <a:cs typeface="Times New Roman" panose="02020603050405020304" charset="0"/>
              </a:rPr>
              <a:t>)+W</a:t>
            </a:r>
            <a:r>
              <a:rPr lang="en-US" altLang="zh-CN" sz="1800" kern="100" baseline="-25000" dirty="0">
                <a:effectLst/>
                <a:latin typeface="Times New Roman" panose="02020603050405020304" charset="0"/>
                <a:ea typeface="微软雅黑" panose="020B0503020204020204" charset="-122"/>
                <a:cs typeface="Times New Roman" panose="02020603050405020304" charset="0"/>
              </a:rPr>
              <a:t>c_r_age</a:t>
            </a:r>
            <a:r>
              <a:rPr lang="en-US" altLang="en-US" sz="1800" kern="100" dirty="0">
                <a:effectLst/>
                <a:latin typeface="Times New Roman" panose="02020603050405020304" charset="0"/>
                <a:ea typeface="微软雅黑" panose="020B0503020204020204" charset="-122"/>
                <a:cs typeface="Times New Roman" panose="02020603050405020304" charset="0"/>
              </a:rPr>
              <a:t>×</a:t>
            </a:r>
            <a:r>
              <a:rPr lang="en-US" altLang="zh-CN" sz="1800" kern="100" dirty="0">
                <a:effectLst/>
                <a:latin typeface="Times New Roman" panose="02020603050405020304" charset="0"/>
                <a:ea typeface="微软雅黑" panose="020B0503020204020204" charset="-122"/>
                <a:cs typeface="Times New Roman" panose="02020603050405020304" charset="0"/>
              </a:rPr>
              <a:t>f(Z</a:t>
            </a:r>
            <a:r>
              <a:rPr lang="en-US" altLang="zh-CN" sz="1800" kern="100" baseline="-25000" dirty="0">
                <a:effectLst/>
                <a:latin typeface="Times New Roman" panose="02020603050405020304" charset="0"/>
                <a:ea typeface="微软雅黑" panose="020B0503020204020204" charset="-122"/>
                <a:cs typeface="Times New Roman" panose="02020603050405020304" charset="0"/>
              </a:rPr>
              <a:t>c_r_age</a:t>
            </a:r>
            <a:r>
              <a:rPr lang="en-US" altLang="zh-CN" sz="1800" kern="100" dirty="0">
                <a:effectLst/>
                <a:latin typeface="Times New Roman" panose="02020603050405020304" charset="0"/>
                <a:ea typeface="微软雅黑" panose="020B0503020204020204" charset="-122"/>
                <a:cs typeface="Times New Roman" panose="02020603050405020304" charset="0"/>
              </a:rPr>
              <a:t>)</a:t>
            </a:r>
            <a:endParaRPr lang="en-US" altLang="zh-CN" sz="1800" kern="100" dirty="0">
              <a:effectLst/>
              <a:latin typeface="Times New Roman" panose="02020603050405020304" charset="0"/>
              <a:ea typeface="微软雅黑" panose="020B0503020204020204" charset="-122"/>
              <a:cs typeface="Times New Roman" panose="02020603050405020304" charset="0"/>
            </a:endParaRPr>
          </a:p>
        </p:txBody>
      </p:sp>
    </p:spTree>
  </p:cSld>
  <p:clrMapOvr>
    <a:masterClrMapping/>
  </p:clrMapOvr>
  <p:timing>
    <p:tnLst>
      <p:par>
        <p:cTn id="1" dur="indefinite" restart="never" nodeType="tmRoot"/>
      </p:par>
    </p:tnLst>
    <p:bldLst>
      <p:bldP spid="20" grpId="0" bldLvl="0" animBg="1"/>
      <p:bldP spid="1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rot="5400000">
            <a:off x="5732145" y="-5731510"/>
            <a:ext cx="728980" cy="12192635"/>
          </a:xfrm>
          <a:prstGeom prst="rect">
            <a:avLst/>
          </a:prstGeom>
          <a:gradFill>
            <a:gsLst>
              <a:gs pos="22000">
                <a:srgbClr val="2CA5FF"/>
              </a:gs>
              <a:gs pos="100000">
                <a:schemeClr val="bg1"/>
              </a:gs>
            </a:gsLst>
            <a:lin ang="162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solidFill>
                <a:schemeClr val="bg1"/>
              </a:solidFill>
              <a:highlight>
                <a:srgbClr val="008000"/>
              </a:highlight>
            </a:endParaRPr>
          </a:p>
        </p:txBody>
      </p:sp>
      <p:pic>
        <p:nvPicPr>
          <p:cNvPr id="12" name="图片 11" descr="(横版-黑字)基金会logo"/>
          <p:cNvPicPr>
            <a:picLocks noChangeAspect="1"/>
          </p:cNvPicPr>
          <p:nvPr userDrawn="1"/>
        </p:nvPicPr>
        <p:blipFill>
          <a:blip r:embed="rId1"/>
          <a:stretch>
            <a:fillRect/>
          </a:stretch>
        </p:blipFill>
        <p:spPr>
          <a:xfrm>
            <a:off x="9207500" y="83820"/>
            <a:ext cx="2785110" cy="561975"/>
          </a:xfrm>
          <a:prstGeom prst="rect">
            <a:avLst/>
          </a:prstGeom>
        </p:spPr>
      </p:pic>
      <p:sp>
        <p:nvSpPr>
          <p:cNvPr id="15" name="文本框 14"/>
          <p:cNvSpPr txBox="1"/>
          <p:nvPr>
            <p:custDataLst>
              <p:tags r:id="rId2"/>
            </p:custDataLst>
          </p:nvPr>
        </p:nvSpPr>
        <p:spPr>
          <a:xfrm>
            <a:off x="268605" y="51435"/>
            <a:ext cx="7489190" cy="645160"/>
          </a:xfrm>
          <a:prstGeom prst="rect">
            <a:avLst/>
          </a:prstGeom>
          <a:noFill/>
        </p:spPr>
        <p:txBody>
          <a:bodyPr wrap="square" rtlCol="0">
            <a:spAutoFit/>
          </a:bodyPr>
          <a:p>
            <a:pPr indent="0" algn="l" fontAlgn="auto">
              <a:lnSpc>
                <a:spcPct val="100000"/>
              </a:lnSpc>
            </a:pPr>
            <a:r>
              <a:rPr lang="zh-CN" altLang="en-US" sz="3600" b="1" dirty="0">
                <a:solidFill>
                  <a:schemeClr val="bg1"/>
                </a:solidFill>
                <a:latin typeface="微软雅黑" panose="020B0503020204020204" charset="-122"/>
                <a:ea typeface="微软雅黑" panose="020B0503020204020204" charset="-122"/>
                <a:sym typeface="+mn-ea"/>
              </a:rPr>
              <a:t>新贡献者</a:t>
            </a:r>
            <a:r>
              <a:rPr lang="en-US" altLang="zh-CN" sz="3600" b="1" dirty="0">
                <a:solidFill>
                  <a:schemeClr val="bg1"/>
                </a:solidFill>
                <a:latin typeface="微软雅黑" panose="020B0503020204020204" charset="-122"/>
                <a:ea typeface="微软雅黑" panose="020B0503020204020204" charset="-122"/>
                <a:sym typeface="+mn-ea"/>
              </a:rPr>
              <a:t>H</a:t>
            </a:r>
            <a:r>
              <a:rPr lang="en-US" altLang="zh-CN" sz="3600" b="1" baseline="-25000" dirty="0">
                <a:solidFill>
                  <a:schemeClr val="bg1"/>
                </a:solidFill>
                <a:latin typeface="微软雅黑" panose="020B0503020204020204" charset="-122"/>
                <a:ea typeface="微软雅黑" panose="020B0503020204020204" charset="-122"/>
                <a:sym typeface="+mn-ea"/>
              </a:rPr>
              <a:t>new_participant</a:t>
            </a:r>
            <a:endParaRPr lang="en-US" altLang="zh-CN" sz="3600" b="1" baseline="-25000" dirty="0">
              <a:solidFill>
                <a:schemeClr val="bg1"/>
              </a:solidFill>
              <a:latin typeface="微软雅黑" panose="020B0503020204020204" charset="-122"/>
              <a:ea typeface="微软雅黑" panose="020B0503020204020204" charset="-122"/>
              <a:sym typeface="+mn-ea"/>
            </a:endParaRPr>
          </a:p>
        </p:txBody>
      </p:sp>
      <p:grpSp>
        <p:nvGrpSpPr>
          <p:cNvPr id="46" name="组合 45"/>
          <p:cNvGrpSpPr/>
          <p:nvPr/>
        </p:nvGrpSpPr>
        <p:grpSpPr>
          <a:xfrm>
            <a:off x="223520" y="1031875"/>
            <a:ext cx="5828030" cy="2470150"/>
            <a:chOff x="923" y="1652"/>
            <a:chExt cx="9178" cy="3890"/>
          </a:xfrm>
        </p:grpSpPr>
        <p:grpSp>
          <p:nvGrpSpPr>
            <p:cNvPr id="23" name="组合 22"/>
            <p:cNvGrpSpPr/>
            <p:nvPr/>
          </p:nvGrpSpPr>
          <p:grpSpPr>
            <a:xfrm>
              <a:off x="923" y="1652"/>
              <a:ext cx="9178" cy="3890"/>
              <a:chOff x="923" y="1652"/>
              <a:chExt cx="9178" cy="3890"/>
            </a:xfrm>
            <a:effectLst>
              <a:outerShdw blurRad="50800" dist="38100" dir="2700000" algn="tl" rotWithShape="0">
                <a:prstClr val="black">
                  <a:alpha val="40000"/>
                </a:prstClr>
              </a:outerShdw>
            </a:effectLst>
          </p:grpSpPr>
          <p:sp>
            <p:nvSpPr>
              <p:cNvPr id="7" name="矩形: 圆角 5"/>
              <p:cNvSpPr>
                <a:spLocks noChangeAspect="1"/>
              </p:cNvSpPr>
              <p:nvPr/>
            </p:nvSpPr>
            <p:spPr>
              <a:xfrm>
                <a:off x="923" y="2359"/>
                <a:ext cx="9178" cy="3183"/>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20000"/>
                  </a:lnSpc>
                </a:pPr>
                <a:endParaRPr lang="zh-CN" altLang="en-US"/>
              </a:p>
            </p:txBody>
          </p:sp>
          <p:grpSp>
            <p:nvGrpSpPr>
              <p:cNvPr id="14" name="组合 13"/>
              <p:cNvGrpSpPr/>
              <p:nvPr/>
            </p:nvGrpSpPr>
            <p:grpSpPr>
              <a:xfrm rot="0">
                <a:off x="923" y="1652"/>
                <a:ext cx="9172" cy="707"/>
                <a:chOff x="6524195" y="3227589"/>
                <a:chExt cx="2867455" cy="688444"/>
              </a:xfrm>
            </p:grpSpPr>
            <p:sp>
              <p:nvSpPr>
                <p:cNvPr id="16" name="矩形: 圆角 20"/>
                <p:cNvSpPr>
                  <a:spLocks noChangeAspect="1"/>
                </p:cNvSpPr>
                <p:nvPr>
                  <p:custDataLst>
                    <p:tags r:id="rId3"/>
                  </p:custDataLst>
                </p:nvPr>
              </p:nvSpPr>
              <p:spPr>
                <a:xfrm>
                  <a:off x="6524195" y="3227589"/>
                  <a:ext cx="2867455" cy="501367"/>
                </a:xfrm>
                <a:prstGeom prst="roundRect">
                  <a:avLst>
                    <a:gd name="adj" fmla="val 38601"/>
                  </a:avLst>
                </a:prstGeom>
                <a:gradFill flip="none" rotWithShape="1">
                  <a:gsLst>
                    <a:gs pos="0">
                      <a:srgbClr val="1384CA"/>
                    </a:gs>
                    <a:gs pos="100000">
                      <a:srgbClr val="D273B5"/>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b="1" dirty="0">
                    <a:latin typeface="微软雅黑" panose="020B0503020204020204" charset="-122"/>
                    <a:ea typeface="微软雅黑" panose="020B0503020204020204" charset="-122"/>
                    <a:sym typeface="+mn-ea"/>
                  </a:endParaRPr>
                </a:p>
              </p:txBody>
            </p:sp>
            <p:sp>
              <p:nvSpPr>
                <p:cNvPr id="17" name="矩形 16"/>
                <p:cNvSpPr>
                  <a:spLocks noChangeAspect="1"/>
                </p:cNvSpPr>
                <p:nvPr>
                  <p:custDataLst>
                    <p:tags r:id="rId4"/>
                  </p:custDataLst>
                </p:nvPr>
              </p:nvSpPr>
              <p:spPr>
                <a:xfrm>
                  <a:off x="6524195" y="3414666"/>
                  <a:ext cx="2867455" cy="501367"/>
                </a:xfrm>
                <a:prstGeom prst="rect">
                  <a:avLst/>
                </a:prstGeom>
                <a:gradFill flip="none" rotWithShape="1">
                  <a:gsLst>
                    <a:gs pos="0">
                      <a:srgbClr val="1384CA"/>
                    </a:gs>
                    <a:gs pos="100000">
                      <a:srgbClr val="D273B5"/>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b="1" dirty="0">
                    <a:latin typeface="微软雅黑" panose="020B0503020204020204" charset="-122"/>
                    <a:ea typeface="微软雅黑" panose="020B0503020204020204" charset="-122"/>
                    <a:sym typeface="+mn-ea"/>
                  </a:endParaRPr>
                </a:p>
              </p:txBody>
            </p:sp>
          </p:grpSp>
          <p:sp>
            <p:nvSpPr>
              <p:cNvPr id="19" name="文本框 18"/>
              <p:cNvSpPr txBox="1"/>
              <p:nvPr>
                <p:custDataLst>
                  <p:tags r:id="rId5"/>
                </p:custDataLst>
              </p:nvPr>
            </p:nvSpPr>
            <p:spPr>
              <a:xfrm>
                <a:off x="1087" y="1715"/>
                <a:ext cx="8358" cy="580"/>
              </a:xfrm>
              <a:prstGeom prst="rect">
                <a:avLst/>
              </a:prstGeom>
              <a:noFill/>
            </p:spPr>
            <p:txBody>
              <a:bodyPr wrap="square" rtlCol="0">
                <a:spAutoFit/>
              </a:bodyPr>
              <a:p>
                <a:r>
                  <a:rPr lang="zh-CN" altLang="en-US" b="1" dirty="0">
                    <a:solidFill>
                      <a:schemeClr val="bg1"/>
                    </a:solidFill>
                    <a:latin typeface="微软雅黑" panose="020B0503020204020204" charset="-122"/>
                    <a:ea typeface="微软雅黑" panose="020B0503020204020204" charset="-122"/>
                  </a:rPr>
                  <a:t>解释</a:t>
                </a:r>
                <a:endParaRPr lang="zh-CN" altLang="en-US" b="1" dirty="0">
                  <a:solidFill>
                    <a:schemeClr val="bg1"/>
                  </a:solidFill>
                  <a:latin typeface="微软雅黑" panose="020B0503020204020204" charset="-122"/>
                  <a:ea typeface="微软雅黑" panose="020B0503020204020204" charset="-122"/>
                </a:endParaRPr>
              </a:p>
            </p:txBody>
          </p:sp>
        </p:grpSp>
        <p:sp>
          <p:nvSpPr>
            <p:cNvPr id="26" name="文本框 25"/>
            <p:cNvSpPr txBox="1">
              <a:spLocks noChangeAspect="1"/>
            </p:cNvSpPr>
            <p:nvPr>
              <p:custDataLst>
                <p:tags r:id="rId6"/>
              </p:custDataLst>
            </p:nvPr>
          </p:nvSpPr>
          <p:spPr>
            <a:xfrm flipH="1">
              <a:off x="923" y="2578"/>
              <a:ext cx="9173" cy="2761"/>
            </a:xfrm>
            <a:prstGeom prst="rect">
              <a:avLst/>
            </a:prstGeom>
            <a:noFill/>
          </p:spPr>
          <p:txBody>
            <a:bodyPr wrap="square" rtlCol="0">
              <a:spAutoFit/>
            </a:bodyPr>
            <a:p>
              <a:pPr marR="0" indent="0" algn="just" fontAlgn="auto">
                <a:lnSpc>
                  <a:spcPct val="150000"/>
                </a:lnSpc>
                <a:spcBef>
                  <a:spcPts val="0"/>
                </a:spcBef>
                <a:spcAft>
                  <a:spcPts val="0"/>
                </a:spcAft>
              </a:pPr>
              <a:r>
                <a:rPr lang="zh-CN" altLang="en-US" kern="100" dirty="0">
                  <a:effectLst/>
                  <a:latin typeface="微软雅黑" panose="020B0503020204020204" charset="-122"/>
                  <a:ea typeface="微软雅黑" panose="020B0503020204020204" charset="-122"/>
                  <a:cs typeface="Times New Roman" panose="02020603050405020304" charset="0"/>
                </a:rPr>
                <a:t>新贡献者数量的增减是衡量项目是否健康</a:t>
              </a:r>
              <a:r>
                <a:rPr lang="zh-CN" altLang="en-US" kern="100" dirty="0">
                  <a:effectLst/>
                  <a:latin typeface="微软雅黑" panose="020B0503020204020204" charset="-122"/>
                  <a:ea typeface="微软雅黑" panose="020B0503020204020204" charset="-122"/>
                  <a:cs typeface="Times New Roman" panose="02020603050405020304" charset="0"/>
                </a:rPr>
                <a:t>的关键指标。项目健康发展要持续吸引新贡献者，通过监测其数量能洞察发展动态，监测流入可揭示模式、识别障碍，持续跟踪对评估开源项目健康极为重要。</a:t>
              </a:r>
              <a:endParaRPr lang="zh-CN" altLang="en-US" kern="100" dirty="0">
                <a:effectLst/>
                <a:latin typeface="微软雅黑" panose="020B0503020204020204" charset="-122"/>
                <a:ea typeface="微软雅黑" panose="020B0503020204020204" charset="-122"/>
                <a:cs typeface="Times New Roman" panose="02020603050405020304" charset="0"/>
              </a:endParaRPr>
            </a:p>
          </p:txBody>
        </p:sp>
      </p:grpSp>
      <p:grpSp>
        <p:nvGrpSpPr>
          <p:cNvPr id="48" name="组合 47"/>
          <p:cNvGrpSpPr/>
          <p:nvPr/>
        </p:nvGrpSpPr>
        <p:grpSpPr>
          <a:xfrm rot="0">
            <a:off x="223520" y="3707130"/>
            <a:ext cx="5828030" cy="2662555"/>
            <a:chOff x="923" y="1652"/>
            <a:chExt cx="9178" cy="4193"/>
          </a:xfrm>
          <a:effectLst>
            <a:outerShdw blurRad="50800" dist="38100" dir="2700000" algn="tl" rotWithShape="0">
              <a:prstClr val="black">
                <a:alpha val="40000"/>
              </a:prstClr>
            </a:outerShdw>
          </a:effectLst>
        </p:grpSpPr>
        <p:sp>
          <p:nvSpPr>
            <p:cNvPr id="49" name="矩形: 圆角 5"/>
            <p:cNvSpPr>
              <a:spLocks noChangeAspect="1"/>
            </p:cNvSpPr>
            <p:nvPr/>
          </p:nvSpPr>
          <p:spPr>
            <a:xfrm>
              <a:off x="923" y="2359"/>
              <a:ext cx="9178" cy="3486"/>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20000"/>
                </a:lnSpc>
              </a:pPr>
              <a:endParaRPr lang="zh-CN" altLang="en-US"/>
            </a:p>
          </p:txBody>
        </p:sp>
        <p:grpSp>
          <p:nvGrpSpPr>
            <p:cNvPr id="50" name="组合 49"/>
            <p:cNvGrpSpPr/>
            <p:nvPr/>
          </p:nvGrpSpPr>
          <p:grpSpPr>
            <a:xfrm rot="0">
              <a:off x="923" y="1652"/>
              <a:ext cx="9172" cy="707"/>
              <a:chOff x="6524195" y="3227589"/>
              <a:chExt cx="2867455" cy="688444"/>
            </a:xfrm>
          </p:grpSpPr>
          <p:sp>
            <p:nvSpPr>
              <p:cNvPr id="51" name="矩形: 圆角 20"/>
              <p:cNvSpPr>
                <a:spLocks noChangeAspect="1"/>
              </p:cNvSpPr>
              <p:nvPr>
                <p:custDataLst>
                  <p:tags r:id="rId7"/>
                </p:custDataLst>
              </p:nvPr>
            </p:nvSpPr>
            <p:spPr>
              <a:xfrm>
                <a:off x="6524195" y="3227589"/>
                <a:ext cx="2867455" cy="501367"/>
              </a:xfrm>
              <a:prstGeom prst="roundRect">
                <a:avLst>
                  <a:gd name="adj" fmla="val 38601"/>
                </a:avLst>
              </a:prstGeom>
              <a:gradFill flip="none" rotWithShape="1">
                <a:gsLst>
                  <a:gs pos="0">
                    <a:srgbClr val="1384CA"/>
                  </a:gs>
                  <a:gs pos="100000">
                    <a:srgbClr val="D273B5"/>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b="1" dirty="0">
                  <a:latin typeface="微软雅黑" panose="020B0503020204020204" charset="-122"/>
                  <a:ea typeface="微软雅黑" panose="020B0503020204020204" charset="-122"/>
                  <a:sym typeface="+mn-ea"/>
                </a:endParaRPr>
              </a:p>
            </p:txBody>
          </p:sp>
          <p:sp>
            <p:nvSpPr>
              <p:cNvPr id="52" name="矩形 51"/>
              <p:cNvSpPr>
                <a:spLocks noChangeAspect="1"/>
              </p:cNvSpPr>
              <p:nvPr>
                <p:custDataLst>
                  <p:tags r:id="rId8"/>
                </p:custDataLst>
              </p:nvPr>
            </p:nvSpPr>
            <p:spPr>
              <a:xfrm>
                <a:off x="6524195" y="3414666"/>
                <a:ext cx="2867455" cy="501367"/>
              </a:xfrm>
              <a:prstGeom prst="rect">
                <a:avLst/>
              </a:prstGeom>
              <a:gradFill flip="none" rotWithShape="1">
                <a:gsLst>
                  <a:gs pos="0">
                    <a:srgbClr val="1384CA"/>
                  </a:gs>
                  <a:gs pos="100000">
                    <a:srgbClr val="D273B5"/>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b="1" dirty="0">
                  <a:latin typeface="微软雅黑" panose="020B0503020204020204" charset="-122"/>
                  <a:ea typeface="微软雅黑" panose="020B0503020204020204" charset="-122"/>
                  <a:sym typeface="+mn-ea"/>
                </a:endParaRPr>
              </a:p>
            </p:txBody>
          </p:sp>
        </p:grpSp>
        <p:sp>
          <p:nvSpPr>
            <p:cNvPr id="53" name="文本框 52"/>
            <p:cNvSpPr txBox="1"/>
            <p:nvPr>
              <p:custDataLst>
                <p:tags r:id="rId9"/>
              </p:custDataLst>
            </p:nvPr>
          </p:nvSpPr>
          <p:spPr>
            <a:xfrm>
              <a:off x="1087" y="1715"/>
              <a:ext cx="8358" cy="580"/>
            </a:xfrm>
            <a:prstGeom prst="rect">
              <a:avLst/>
            </a:prstGeom>
            <a:noFill/>
          </p:spPr>
          <p:txBody>
            <a:bodyPr wrap="square" rtlCol="0">
              <a:spAutoFit/>
            </a:bodyPr>
            <a:p>
              <a:r>
                <a:rPr lang="zh-CN" altLang="en-US" b="1" dirty="0">
                  <a:solidFill>
                    <a:schemeClr val="bg1"/>
                  </a:solidFill>
                  <a:latin typeface="微软雅黑" panose="020B0503020204020204" charset="-122"/>
                  <a:ea typeface="微软雅黑" panose="020B0503020204020204" charset="-122"/>
                </a:rPr>
                <a:t>所用数据</a:t>
              </a:r>
              <a:endParaRPr lang="zh-CN" altLang="en-US" b="1" dirty="0">
                <a:solidFill>
                  <a:schemeClr val="bg1"/>
                </a:solidFill>
                <a:latin typeface="微软雅黑" panose="020B0503020204020204" charset="-122"/>
                <a:ea typeface="微软雅黑" panose="020B0503020204020204" charset="-122"/>
              </a:endParaRPr>
            </a:p>
          </p:txBody>
        </p:sp>
      </p:grpSp>
      <p:grpSp>
        <p:nvGrpSpPr>
          <p:cNvPr id="4" name="组合 3"/>
          <p:cNvGrpSpPr/>
          <p:nvPr/>
        </p:nvGrpSpPr>
        <p:grpSpPr>
          <a:xfrm rot="0">
            <a:off x="6314440" y="1054735"/>
            <a:ext cx="5573395" cy="2447925"/>
            <a:chOff x="923" y="1652"/>
            <a:chExt cx="9178" cy="3855"/>
          </a:xfrm>
          <a:effectLst>
            <a:outerShdw blurRad="50800" dist="38100" dir="2700000" algn="tl" rotWithShape="0">
              <a:prstClr val="black">
                <a:alpha val="40000"/>
              </a:prstClr>
            </a:outerShdw>
          </a:effectLst>
        </p:grpSpPr>
        <p:sp>
          <p:nvSpPr>
            <p:cNvPr id="5" name="矩形: 圆角 5"/>
            <p:cNvSpPr>
              <a:spLocks noChangeAspect="1"/>
            </p:cNvSpPr>
            <p:nvPr/>
          </p:nvSpPr>
          <p:spPr>
            <a:xfrm>
              <a:off x="923" y="2359"/>
              <a:ext cx="9178" cy="3148"/>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20000"/>
                </a:lnSpc>
              </a:pPr>
              <a:endParaRPr lang="zh-CN" altLang="en-US"/>
            </a:p>
          </p:txBody>
        </p:sp>
        <p:grpSp>
          <p:nvGrpSpPr>
            <p:cNvPr id="6" name="组合 5"/>
            <p:cNvGrpSpPr/>
            <p:nvPr/>
          </p:nvGrpSpPr>
          <p:grpSpPr>
            <a:xfrm rot="0">
              <a:off x="923" y="1652"/>
              <a:ext cx="9172" cy="707"/>
              <a:chOff x="6524195" y="3227589"/>
              <a:chExt cx="2867455" cy="688444"/>
            </a:xfrm>
          </p:grpSpPr>
          <p:sp>
            <p:nvSpPr>
              <p:cNvPr id="8" name="矩形: 圆角 20"/>
              <p:cNvSpPr>
                <a:spLocks noChangeAspect="1"/>
              </p:cNvSpPr>
              <p:nvPr>
                <p:custDataLst>
                  <p:tags r:id="rId10"/>
                </p:custDataLst>
              </p:nvPr>
            </p:nvSpPr>
            <p:spPr>
              <a:xfrm>
                <a:off x="6524195" y="3227589"/>
                <a:ext cx="2867455" cy="501367"/>
              </a:xfrm>
              <a:prstGeom prst="roundRect">
                <a:avLst>
                  <a:gd name="adj" fmla="val 38601"/>
                </a:avLst>
              </a:prstGeom>
              <a:gradFill flip="none" rotWithShape="1">
                <a:gsLst>
                  <a:gs pos="0">
                    <a:srgbClr val="1384CA"/>
                  </a:gs>
                  <a:gs pos="100000">
                    <a:srgbClr val="D273B5"/>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b="1" dirty="0">
                  <a:latin typeface="微软雅黑" panose="020B0503020204020204" charset="-122"/>
                  <a:ea typeface="微软雅黑" panose="020B0503020204020204" charset="-122"/>
                  <a:sym typeface="+mn-ea"/>
                </a:endParaRPr>
              </a:p>
            </p:txBody>
          </p:sp>
          <p:sp>
            <p:nvSpPr>
              <p:cNvPr id="9" name="矩形 8"/>
              <p:cNvSpPr>
                <a:spLocks noChangeAspect="1"/>
              </p:cNvSpPr>
              <p:nvPr>
                <p:custDataLst>
                  <p:tags r:id="rId11"/>
                </p:custDataLst>
              </p:nvPr>
            </p:nvSpPr>
            <p:spPr>
              <a:xfrm>
                <a:off x="6524195" y="3414666"/>
                <a:ext cx="2867455" cy="501367"/>
              </a:xfrm>
              <a:prstGeom prst="rect">
                <a:avLst/>
              </a:prstGeom>
              <a:gradFill flip="none" rotWithShape="1">
                <a:gsLst>
                  <a:gs pos="0">
                    <a:srgbClr val="1384CA"/>
                  </a:gs>
                  <a:gs pos="100000">
                    <a:srgbClr val="D273B5"/>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b="1" dirty="0">
                  <a:latin typeface="微软雅黑" panose="020B0503020204020204" charset="-122"/>
                  <a:ea typeface="微软雅黑" panose="020B0503020204020204" charset="-122"/>
                  <a:sym typeface="+mn-ea"/>
                </a:endParaRPr>
              </a:p>
            </p:txBody>
          </p:sp>
        </p:grpSp>
        <p:sp>
          <p:nvSpPr>
            <p:cNvPr id="10" name="文本框 9"/>
            <p:cNvSpPr txBox="1"/>
            <p:nvPr>
              <p:custDataLst>
                <p:tags r:id="rId12"/>
              </p:custDataLst>
            </p:nvPr>
          </p:nvSpPr>
          <p:spPr>
            <a:xfrm>
              <a:off x="1062" y="1715"/>
              <a:ext cx="8358" cy="580"/>
            </a:xfrm>
            <a:prstGeom prst="rect">
              <a:avLst/>
            </a:prstGeom>
            <a:noFill/>
          </p:spPr>
          <p:txBody>
            <a:bodyPr wrap="square" rtlCol="0">
              <a:spAutoFit/>
            </a:bodyPr>
            <a:p>
              <a:r>
                <a:rPr lang="zh-CN" altLang="en-US" b="1" dirty="0">
                  <a:solidFill>
                    <a:schemeClr val="bg1"/>
                  </a:solidFill>
                  <a:latin typeface="微软雅黑" panose="020B0503020204020204" charset="-122"/>
                  <a:ea typeface="微软雅黑" panose="020B0503020204020204" charset="-122"/>
                </a:rPr>
                <a:t>计算</a:t>
              </a:r>
              <a:r>
                <a:rPr lang="zh-CN" altLang="en-US" b="1" dirty="0">
                  <a:solidFill>
                    <a:schemeClr val="bg1"/>
                  </a:solidFill>
                  <a:latin typeface="微软雅黑" panose="020B0503020204020204" charset="-122"/>
                  <a:ea typeface="微软雅黑" panose="020B0503020204020204" charset="-122"/>
                </a:rPr>
                <a:t>步骤</a:t>
              </a:r>
              <a:endParaRPr lang="zh-CN" altLang="en-US" b="1" dirty="0">
                <a:solidFill>
                  <a:schemeClr val="bg1"/>
                </a:solidFill>
                <a:latin typeface="微软雅黑" panose="020B0503020204020204" charset="-122"/>
                <a:ea typeface="微软雅黑" panose="020B0503020204020204" charset="-122"/>
              </a:endParaRPr>
            </a:p>
          </p:txBody>
        </p:sp>
      </p:grpSp>
      <p:sp>
        <p:nvSpPr>
          <p:cNvPr id="2" name="圆角矩形 1"/>
          <p:cNvSpPr/>
          <p:nvPr/>
        </p:nvSpPr>
        <p:spPr>
          <a:xfrm>
            <a:off x="1564005" y="4915535"/>
            <a:ext cx="3147060" cy="530225"/>
          </a:xfrm>
          <a:prstGeom prst="roundRect">
            <a:avLst/>
          </a:prstGeom>
          <a:solidFill>
            <a:srgbClr val="1384CA"/>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b="1">
                <a:latin typeface="微软雅黑" panose="020B0503020204020204" charset="-122"/>
                <a:ea typeface="微软雅黑" panose="020B0503020204020204" charset="-122"/>
              </a:rPr>
              <a:t>新贡献者数量（以月为单位）</a:t>
            </a:r>
            <a:endParaRPr lang="zh-CN" altLang="en-US" b="1">
              <a:latin typeface="微软雅黑" panose="020B0503020204020204" charset="-122"/>
              <a:ea typeface="微软雅黑" panose="020B0503020204020204" charset="-122"/>
            </a:endParaRPr>
          </a:p>
        </p:txBody>
      </p:sp>
      <p:sp>
        <p:nvSpPr>
          <p:cNvPr id="58" name="文本框 57"/>
          <p:cNvSpPr txBox="1">
            <a:spLocks noChangeAspect="1"/>
          </p:cNvSpPr>
          <p:nvPr>
            <p:custDataLst>
              <p:tags r:id="rId13"/>
            </p:custDataLst>
          </p:nvPr>
        </p:nvSpPr>
        <p:spPr>
          <a:xfrm flipH="1">
            <a:off x="7524115" y="2155190"/>
            <a:ext cx="2825115" cy="506730"/>
          </a:xfrm>
          <a:prstGeom prst="rect">
            <a:avLst/>
          </a:prstGeom>
          <a:noFill/>
        </p:spPr>
        <p:txBody>
          <a:bodyPr wrap="square" rtlCol="0">
            <a:spAutoFit/>
          </a:bodyPr>
          <a:p>
            <a:pPr marR="0" indent="0" algn="just" fontAlgn="auto">
              <a:lnSpc>
                <a:spcPct val="150000"/>
              </a:lnSpc>
              <a:spcBef>
                <a:spcPts val="0"/>
              </a:spcBef>
              <a:spcAft>
                <a:spcPts val="0"/>
              </a:spcAft>
            </a:pPr>
            <a:r>
              <a:rPr lang="en-US" altLang="zh-CN" sz="1800" kern="100" dirty="0">
                <a:effectLst/>
                <a:latin typeface="Times New Roman" panose="02020603050405020304" charset="0"/>
                <a:ea typeface="微软雅黑" panose="020B0503020204020204" charset="-122"/>
                <a:cs typeface="Times New Roman" panose="02020603050405020304" charset="0"/>
              </a:rPr>
              <a:t>H</a:t>
            </a:r>
            <a:r>
              <a:rPr lang="en-US" altLang="zh-CN" sz="1800" kern="100" baseline="-25000" dirty="0">
                <a:effectLst/>
                <a:latin typeface="Times New Roman" panose="02020603050405020304" charset="0"/>
                <a:ea typeface="微软雅黑" panose="020B0503020204020204" charset="-122"/>
                <a:cs typeface="Times New Roman" panose="02020603050405020304" charset="0"/>
              </a:rPr>
              <a:t>new_participant</a:t>
            </a:r>
            <a:r>
              <a:rPr lang="en-US" altLang="zh-CN" sz="1800" kern="100" dirty="0">
                <a:effectLst/>
                <a:latin typeface="Times New Roman" panose="02020603050405020304" charset="0"/>
                <a:ea typeface="微软雅黑" panose="020B0503020204020204" charset="-122"/>
                <a:cs typeface="Times New Roman" panose="02020603050405020304" charset="0"/>
              </a:rPr>
              <a:t>=</a:t>
            </a:r>
            <a:r>
              <a:rPr lang="en-US" altLang="zh-CN">
                <a:sym typeface="+mn-ea"/>
              </a:rPr>
              <a:t>f(Z</a:t>
            </a:r>
            <a:r>
              <a:rPr lang="en-US" altLang="zh-CN" kern="100" baseline="-25000" dirty="0">
                <a:effectLst/>
                <a:latin typeface="Times New Roman" panose="02020603050405020304" charset="0"/>
                <a:ea typeface="微软雅黑" panose="020B0503020204020204" charset="-122"/>
                <a:cs typeface="Times New Roman" panose="02020603050405020304" charset="0"/>
                <a:sym typeface="+mn-ea"/>
              </a:rPr>
              <a:t>new_participant</a:t>
            </a:r>
            <a:r>
              <a:rPr lang="en-US" altLang="zh-CN">
                <a:sym typeface="+mn-ea"/>
              </a:rPr>
              <a:t>)</a:t>
            </a:r>
            <a:endParaRPr lang="en-US" altLang="zh-CN" sz="1800" kern="100" dirty="0">
              <a:effectLst/>
              <a:latin typeface="Times New Roman" panose="02020603050405020304" charset="0"/>
              <a:ea typeface="微软雅黑" panose="020B0503020204020204" charset="-122"/>
              <a:cs typeface="Times New Roman" panose="02020603050405020304" charset="0"/>
            </a:endParaRPr>
          </a:p>
        </p:txBody>
      </p:sp>
      <p:pic>
        <p:nvPicPr>
          <p:cNvPr id="11" name="图片 10" descr="生活场景-看电脑"/>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044055" y="3215005"/>
            <a:ext cx="3986530" cy="3931920"/>
          </a:xfrm>
          <a:prstGeom prst="rect">
            <a:avLst/>
          </a:prstGeom>
        </p:spPr>
      </p:pic>
    </p:spTree>
  </p:cSld>
  <p:clrMapOvr>
    <a:masterClrMapping/>
  </p:clrMapOvr>
  <p:timing>
    <p:tnLst>
      <p:par>
        <p:cTn id="1" dur="indefinite" restart="never" nodeType="tmRoot"/>
      </p:par>
    </p:tnLst>
    <p:bldLst>
      <p:bldP spid="20" grpId="0" bldLvl="0" animBg="1"/>
      <p:bldP spid="1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rot="5400000">
            <a:off x="5732145" y="-5731510"/>
            <a:ext cx="728980" cy="12192635"/>
          </a:xfrm>
          <a:prstGeom prst="rect">
            <a:avLst/>
          </a:prstGeom>
          <a:gradFill>
            <a:gsLst>
              <a:gs pos="22000">
                <a:srgbClr val="2CA5FF"/>
              </a:gs>
              <a:gs pos="100000">
                <a:schemeClr val="bg1"/>
              </a:gs>
            </a:gsLst>
            <a:lin ang="162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solidFill>
                <a:schemeClr val="bg1"/>
              </a:solidFill>
              <a:highlight>
                <a:srgbClr val="008000"/>
              </a:highlight>
            </a:endParaRPr>
          </a:p>
        </p:txBody>
      </p:sp>
      <p:pic>
        <p:nvPicPr>
          <p:cNvPr id="12" name="图片 11" descr="(横版-黑字)基金会logo"/>
          <p:cNvPicPr>
            <a:picLocks noChangeAspect="1"/>
          </p:cNvPicPr>
          <p:nvPr userDrawn="1"/>
        </p:nvPicPr>
        <p:blipFill>
          <a:blip r:embed="rId1"/>
          <a:stretch>
            <a:fillRect/>
          </a:stretch>
        </p:blipFill>
        <p:spPr>
          <a:xfrm>
            <a:off x="9207500" y="83820"/>
            <a:ext cx="2785110" cy="561975"/>
          </a:xfrm>
          <a:prstGeom prst="rect">
            <a:avLst/>
          </a:prstGeom>
        </p:spPr>
      </p:pic>
      <p:sp>
        <p:nvSpPr>
          <p:cNvPr id="15" name="文本框 14"/>
          <p:cNvSpPr txBox="1"/>
          <p:nvPr>
            <p:custDataLst>
              <p:tags r:id="rId2"/>
            </p:custDataLst>
          </p:nvPr>
        </p:nvSpPr>
        <p:spPr>
          <a:xfrm>
            <a:off x="268605" y="51435"/>
            <a:ext cx="7489190" cy="645160"/>
          </a:xfrm>
          <a:prstGeom prst="rect">
            <a:avLst/>
          </a:prstGeom>
          <a:noFill/>
        </p:spPr>
        <p:txBody>
          <a:bodyPr wrap="square" rtlCol="0">
            <a:spAutoFit/>
          </a:bodyPr>
          <a:p>
            <a:pPr indent="0" algn="l" fontAlgn="auto">
              <a:lnSpc>
                <a:spcPct val="100000"/>
              </a:lnSpc>
            </a:pPr>
            <a:r>
              <a:rPr lang="zh-CN" altLang="en-US" sz="3600" b="1" dirty="0">
                <a:solidFill>
                  <a:schemeClr val="bg1"/>
                </a:solidFill>
                <a:latin typeface="微软雅黑" panose="020B0503020204020204" charset="-122"/>
                <a:ea typeface="微软雅黑" panose="020B0503020204020204" charset="-122"/>
                <a:sym typeface="+mn-ea"/>
              </a:rPr>
              <a:t>巴士系数</a:t>
            </a:r>
            <a:r>
              <a:rPr lang="en-US" altLang="zh-CN" sz="3600" b="1" dirty="0">
                <a:solidFill>
                  <a:schemeClr val="bg1"/>
                </a:solidFill>
                <a:latin typeface="微软雅黑" panose="020B0503020204020204" charset="-122"/>
                <a:ea typeface="微软雅黑" panose="020B0503020204020204" charset="-122"/>
                <a:sym typeface="+mn-ea"/>
              </a:rPr>
              <a:t>H</a:t>
            </a:r>
            <a:r>
              <a:rPr lang="en-US" altLang="zh-CN" sz="3600" b="1" baseline="-25000" dirty="0">
                <a:solidFill>
                  <a:schemeClr val="bg1"/>
                </a:solidFill>
                <a:latin typeface="微软雅黑" panose="020B0503020204020204" charset="-122"/>
                <a:ea typeface="微软雅黑" panose="020B0503020204020204" charset="-122"/>
                <a:sym typeface="+mn-ea"/>
              </a:rPr>
              <a:t>bus_factor</a:t>
            </a:r>
            <a:endParaRPr lang="en-US" altLang="zh-CN" sz="3600" b="1" baseline="-25000" dirty="0">
              <a:solidFill>
                <a:schemeClr val="bg1"/>
              </a:solidFill>
              <a:latin typeface="微软雅黑" panose="020B0503020204020204" charset="-122"/>
              <a:ea typeface="微软雅黑" panose="020B0503020204020204" charset="-122"/>
              <a:sym typeface="+mn-ea"/>
            </a:endParaRPr>
          </a:p>
        </p:txBody>
      </p:sp>
      <p:grpSp>
        <p:nvGrpSpPr>
          <p:cNvPr id="46" name="组合 45"/>
          <p:cNvGrpSpPr/>
          <p:nvPr/>
        </p:nvGrpSpPr>
        <p:grpSpPr>
          <a:xfrm>
            <a:off x="223520" y="1031875"/>
            <a:ext cx="5828030" cy="2470150"/>
            <a:chOff x="923" y="1652"/>
            <a:chExt cx="9178" cy="3890"/>
          </a:xfrm>
        </p:grpSpPr>
        <p:grpSp>
          <p:nvGrpSpPr>
            <p:cNvPr id="23" name="组合 22"/>
            <p:cNvGrpSpPr/>
            <p:nvPr/>
          </p:nvGrpSpPr>
          <p:grpSpPr>
            <a:xfrm>
              <a:off x="923" y="1652"/>
              <a:ext cx="9178" cy="3890"/>
              <a:chOff x="923" y="1652"/>
              <a:chExt cx="9178" cy="3890"/>
            </a:xfrm>
            <a:effectLst>
              <a:outerShdw blurRad="50800" dist="38100" dir="2700000" algn="tl" rotWithShape="0">
                <a:prstClr val="black">
                  <a:alpha val="40000"/>
                </a:prstClr>
              </a:outerShdw>
            </a:effectLst>
          </p:grpSpPr>
          <p:sp>
            <p:nvSpPr>
              <p:cNvPr id="7" name="矩形: 圆角 5"/>
              <p:cNvSpPr>
                <a:spLocks noChangeAspect="1"/>
              </p:cNvSpPr>
              <p:nvPr/>
            </p:nvSpPr>
            <p:spPr>
              <a:xfrm>
                <a:off x="923" y="2359"/>
                <a:ext cx="9178" cy="3183"/>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20000"/>
                  </a:lnSpc>
                </a:pPr>
                <a:endParaRPr lang="zh-CN" altLang="en-US"/>
              </a:p>
            </p:txBody>
          </p:sp>
          <p:grpSp>
            <p:nvGrpSpPr>
              <p:cNvPr id="14" name="组合 13"/>
              <p:cNvGrpSpPr/>
              <p:nvPr/>
            </p:nvGrpSpPr>
            <p:grpSpPr>
              <a:xfrm rot="0">
                <a:off x="923" y="1652"/>
                <a:ext cx="9172" cy="707"/>
                <a:chOff x="6524195" y="3227589"/>
                <a:chExt cx="2867455" cy="688444"/>
              </a:xfrm>
            </p:grpSpPr>
            <p:sp>
              <p:nvSpPr>
                <p:cNvPr id="16" name="矩形: 圆角 20"/>
                <p:cNvSpPr>
                  <a:spLocks noChangeAspect="1"/>
                </p:cNvSpPr>
                <p:nvPr>
                  <p:custDataLst>
                    <p:tags r:id="rId3"/>
                  </p:custDataLst>
                </p:nvPr>
              </p:nvSpPr>
              <p:spPr>
                <a:xfrm>
                  <a:off x="6524195" y="3227589"/>
                  <a:ext cx="2867455" cy="501367"/>
                </a:xfrm>
                <a:prstGeom prst="roundRect">
                  <a:avLst>
                    <a:gd name="adj" fmla="val 38601"/>
                  </a:avLst>
                </a:prstGeom>
                <a:gradFill flip="none" rotWithShape="1">
                  <a:gsLst>
                    <a:gs pos="0">
                      <a:srgbClr val="1384CA"/>
                    </a:gs>
                    <a:gs pos="100000">
                      <a:srgbClr val="D273B5"/>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b="1" dirty="0">
                    <a:latin typeface="微软雅黑" panose="020B0503020204020204" charset="-122"/>
                    <a:ea typeface="微软雅黑" panose="020B0503020204020204" charset="-122"/>
                    <a:sym typeface="+mn-ea"/>
                  </a:endParaRPr>
                </a:p>
              </p:txBody>
            </p:sp>
            <p:sp>
              <p:nvSpPr>
                <p:cNvPr id="17" name="矩形 16"/>
                <p:cNvSpPr>
                  <a:spLocks noChangeAspect="1"/>
                </p:cNvSpPr>
                <p:nvPr>
                  <p:custDataLst>
                    <p:tags r:id="rId4"/>
                  </p:custDataLst>
                </p:nvPr>
              </p:nvSpPr>
              <p:spPr>
                <a:xfrm>
                  <a:off x="6524195" y="3414666"/>
                  <a:ext cx="2867455" cy="501367"/>
                </a:xfrm>
                <a:prstGeom prst="rect">
                  <a:avLst/>
                </a:prstGeom>
                <a:gradFill flip="none" rotWithShape="1">
                  <a:gsLst>
                    <a:gs pos="0">
                      <a:srgbClr val="1384CA"/>
                    </a:gs>
                    <a:gs pos="100000">
                      <a:srgbClr val="D273B5"/>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b="1" dirty="0">
                    <a:latin typeface="微软雅黑" panose="020B0503020204020204" charset="-122"/>
                    <a:ea typeface="微软雅黑" panose="020B0503020204020204" charset="-122"/>
                    <a:sym typeface="+mn-ea"/>
                  </a:endParaRPr>
                </a:p>
              </p:txBody>
            </p:sp>
          </p:grpSp>
          <p:sp>
            <p:nvSpPr>
              <p:cNvPr id="19" name="文本框 18"/>
              <p:cNvSpPr txBox="1"/>
              <p:nvPr>
                <p:custDataLst>
                  <p:tags r:id="rId5"/>
                </p:custDataLst>
              </p:nvPr>
            </p:nvSpPr>
            <p:spPr>
              <a:xfrm>
                <a:off x="1087" y="1715"/>
                <a:ext cx="8358" cy="580"/>
              </a:xfrm>
              <a:prstGeom prst="rect">
                <a:avLst/>
              </a:prstGeom>
              <a:noFill/>
            </p:spPr>
            <p:txBody>
              <a:bodyPr wrap="square" rtlCol="0">
                <a:spAutoFit/>
              </a:bodyPr>
              <a:p>
                <a:r>
                  <a:rPr lang="zh-CN" altLang="en-US" b="1" dirty="0">
                    <a:solidFill>
                      <a:schemeClr val="bg1"/>
                    </a:solidFill>
                    <a:latin typeface="微软雅黑" panose="020B0503020204020204" charset="-122"/>
                    <a:ea typeface="微软雅黑" panose="020B0503020204020204" charset="-122"/>
                  </a:rPr>
                  <a:t>解释</a:t>
                </a:r>
                <a:endParaRPr lang="zh-CN" altLang="en-US" b="1" dirty="0">
                  <a:solidFill>
                    <a:schemeClr val="bg1"/>
                  </a:solidFill>
                  <a:latin typeface="微软雅黑" panose="020B0503020204020204" charset="-122"/>
                  <a:ea typeface="微软雅黑" panose="020B0503020204020204" charset="-122"/>
                </a:endParaRPr>
              </a:p>
            </p:txBody>
          </p:sp>
        </p:grpSp>
        <p:sp>
          <p:nvSpPr>
            <p:cNvPr id="26" name="文本框 25"/>
            <p:cNvSpPr txBox="1">
              <a:spLocks noChangeAspect="1"/>
            </p:cNvSpPr>
            <p:nvPr>
              <p:custDataLst>
                <p:tags r:id="rId6"/>
              </p:custDataLst>
            </p:nvPr>
          </p:nvSpPr>
          <p:spPr>
            <a:xfrm flipH="1">
              <a:off x="923" y="2578"/>
              <a:ext cx="9173" cy="2761"/>
            </a:xfrm>
            <a:prstGeom prst="rect">
              <a:avLst/>
            </a:prstGeom>
            <a:noFill/>
          </p:spPr>
          <p:txBody>
            <a:bodyPr wrap="square" rtlCol="0">
              <a:spAutoFit/>
            </a:bodyPr>
            <a:p>
              <a:pPr marR="0" indent="0" algn="just" fontAlgn="auto">
                <a:lnSpc>
                  <a:spcPct val="150000"/>
                </a:lnSpc>
                <a:spcBef>
                  <a:spcPts val="0"/>
                </a:spcBef>
                <a:spcAft>
                  <a:spcPts val="0"/>
                </a:spcAft>
              </a:pPr>
              <a:r>
                <a:rPr kern="100" dirty="0">
                  <a:effectLst/>
                  <a:latin typeface="微软雅黑" panose="020B0503020204020204" charset="-122"/>
                  <a:ea typeface="微软雅黑" panose="020B0503020204020204" charset="-122"/>
                  <a:cs typeface="Times New Roman" panose="02020603050405020304" charset="0"/>
                </a:rPr>
                <a:t>巴士系数是衡量开源项目健康度的重要指标，按贡献占总贡献量50%确定最小贡献者数量来评估依赖程度。系数低则健康度低，关键贡献者离开易致项目遇阻；系数高则健康度高，因知识等分配分散，受个体变动影响小。 </a:t>
              </a:r>
              <a:r>
                <a:rPr lang="en-US" altLang="zh-CN" kern="100" dirty="0">
                  <a:effectLst/>
                  <a:latin typeface="微软雅黑" panose="020B0503020204020204" charset="-122"/>
                  <a:ea typeface="微软雅黑" panose="020B0503020204020204" charset="-122"/>
                  <a:cs typeface="Times New Roman" panose="02020603050405020304" charset="0"/>
                </a:rPr>
                <a:t> </a:t>
              </a:r>
              <a:endParaRPr lang="en-US" altLang="zh-CN" kern="100" dirty="0">
                <a:effectLst/>
                <a:latin typeface="微软雅黑" panose="020B0503020204020204" charset="-122"/>
                <a:ea typeface="微软雅黑" panose="020B0503020204020204" charset="-122"/>
                <a:cs typeface="Times New Roman" panose="02020603050405020304" charset="0"/>
              </a:endParaRPr>
            </a:p>
          </p:txBody>
        </p:sp>
      </p:grpSp>
      <p:grpSp>
        <p:nvGrpSpPr>
          <p:cNvPr id="48" name="组合 47"/>
          <p:cNvGrpSpPr/>
          <p:nvPr/>
        </p:nvGrpSpPr>
        <p:grpSpPr>
          <a:xfrm rot="0">
            <a:off x="223520" y="3707130"/>
            <a:ext cx="5828030" cy="2662555"/>
            <a:chOff x="923" y="1652"/>
            <a:chExt cx="9178" cy="4193"/>
          </a:xfrm>
          <a:effectLst>
            <a:outerShdw blurRad="50800" dist="38100" dir="2700000" algn="tl" rotWithShape="0">
              <a:prstClr val="black">
                <a:alpha val="40000"/>
              </a:prstClr>
            </a:outerShdw>
          </a:effectLst>
        </p:grpSpPr>
        <p:sp>
          <p:nvSpPr>
            <p:cNvPr id="49" name="矩形: 圆角 5"/>
            <p:cNvSpPr>
              <a:spLocks noChangeAspect="1"/>
            </p:cNvSpPr>
            <p:nvPr/>
          </p:nvSpPr>
          <p:spPr>
            <a:xfrm>
              <a:off x="923" y="2359"/>
              <a:ext cx="9178" cy="3486"/>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20000"/>
                </a:lnSpc>
              </a:pPr>
              <a:endParaRPr lang="zh-CN" altLang="en-US"/>
            </a:p>
          </p:txBody>
        </p:sp>
        <p:grpSp>
          <p:nvGrpSpPr>
            <p:cNvPr id="50" name="组合 49"/>
            <p:cNvGrpSpPr/>
            <p:nvPr/>
          </p:nvGrpSpPr>
          <p:grpSpPr>
            <a:xfrm rot="0">
              <a:off x="923" y="1652"/>
              <a:ext cx="9172" cy="707"/>
              <a:chOff x="6524195" y="3227589"/>
              <a:chExt cx="2867455" cy="688444"/>
            </a:xfrm>
          </p:grpSpPr>
          <p:sp>
            <p:nvSpPr>
              <p:cNvPr id="51" name="矩形: 圆角 20"/>
              <p:cNvSpPr>
                <a:spLocks noChangeAspect="1"/>
              </p:cNvSpPr>
              <p:nvPr>
                <p:custDataLst>
                  <p:tags r:id="rId7"/>
                </p:custDataLst>
              </p:nvPr>
            </p:nvSpPr>
            <p:spPr>
              <a:xfrm>
                <a:off x="6524195" y="3227589"/>
                <a:ext cx="2867455" cy="501367"/>
              </a:xfrm>
              <a:prstGeom prst="roundRect">
                <a:avLst>
                  <a:gd name="adj" fmla="val 38601"/>
                </a:avLst>
              </a:prstGeom>
              <a:gradFill flip="none" rotWithShape="1">
                <a:gsLst>
                  <a:gs pos="0">
                    <a:srgbClr val="1384CA"/>
                  </a:gs>
                  <a:gs pos="100000">
                    <a:srgbClr val="D273B5"/>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b="1" dirty="0">
                  <a:latin typeface="微软雅黑" panose="020B0503020204020204" charset="-122"/>
                  <a:ea typeface="微软雅黑" panose="020B0503020204020204" charset="-122"/>
                  <a:sym typeface="+mn-ea"/>
                </a:endParaRPr>
              </a:p>
            </p:txBody>
          </p:sp>
          <p:sp>
            <p:nvSpPr>
              <p:cNvPr id="52" name="矩形 51"/>
              <p:cNvSpPr>
                <a:spLocks noChangeAspect="1"/>
              </p:cNvSpPr>
              <p:nvPr>
                <p:custDataLst>
                  <p:tags r:id="rId8"/>
                </p:custDataLst>
              </p:nvPr>
            </p:nvSpPr>
            <p:spPr>
              <a:xfrm>
                <a:off x="6524195" y="3414666"/>
                <a:ext cx="2867455" cy="501367"/>
              </a:xfrm>
              <a:prstGeom prst="rect">
                <a:avLst/>
              </a:prstGeom>
              <a:gradFill flip="none" rotWithShape="1">
                <a:gsLst>
                  <a:gs pos="0">
                    <a:srgbClr val="1384CA"/>
                  </a:gs>
                  <a:gs pos="100000">
                    <a:srgbClr val="D273B5"/>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b="1" dirty="0">
                  <a:latin typeface="微软雅黑" panose="020B0503020204020204" charset="-122"/>
                  <a:ea typeface="微软雅黑" panose="020B0503020204020204" charset="-122"/>
                  <a:sym typeface="+mn-ea"/>
                </a:endParaRPr>
              </a:p>
            </p:txBody>
          </p:sp>
        </p:grpSp>
        <p:sp>
          <p:nvSpPr>
            <p:cNvPr id="53" name="文本框 52"/>
            <p:cNvSpPr txBox="1"/>
            <p:nvPr>
              <p:custDataLst>
                <p:tags r:id="rId9"/>
              </p:custDataLst>
            </p:nvPr>
          </p:nvSpPr>
          <p:spPr>
            <a:xfrm>
              <a:off x="1087" y="1715"/>
              <a:ext cx="8358" cy="580"/>
            </a:xfrm>
            <a:prstGeom prst="rect">
              <a:avLst/>
            </a:prstGeom>
            <a:noFill/>
          </p:spPr>
          <p:txBody>
            <a:bodyPr wrap="square" rtlCol="0">
              <a:spAutoFit/>
            </a:bodyPr>
            <a:p>
              <a:r>
                <a:rPr lang="zh-CN" altLang="en-US" b="1" dirty="0">
                  <a:solidFill>
                    <a:schemeClr val="bg1"/>
                  </a:solidFill>
                  <a:latin typeface="微软雅黑" panose="020B0503020204020204" charset="-122"/>
                  <a:ea typeface="微软雅黑" panose="020B0503020204020204" charset="-122"/>
                </a:rPr>
                <a:t>所用数据</a:t>
              </a:r>
              <a:endParaRPr lang="zh-CN" altLang="en-US" b="1" dirty="0">
                <a:solidFill>
                  <a:schemeClr val="bg1"/>
                </a:solidFill>
                <a:latin typeface="微软雅黑" panose="020B0503020204020204" charset="-122"/>
                <a:ea typeface="微软雅黑" panose="020B0503020204020204" charset="-122"/>
              </a:endParaRPr>
            </a:p>
          </p:txBody>
        </p:sp>
      </p:grpSp>
      <p:grpSp>
        <p:nvGrpSpPr>
          <p:cNvPr id="4" name="组合 3"/>
          <p:cNvGrpSpPr/>
          <p:nvPr/>
        </p:nvGrpSpPr>
        <p:grpSpPr>
          <a:xfrm rot="0">
            <a:off x="6314440" y="1054735"/>
            <a:ext cx="5573395" cy="2447925"/>
            <a:chOff x="923" y="1652"/>
            <a:chExt cx="9178" cy="3855"/>
          </a:xfrm>
          <a:effectLst>
            <a:outerShdw blurRad="50800" dist="38100" dir="2700000" algn="tl" rotWithShape="0">
              <a:prstClr val="black">
                <a:alpha val="40000"/>
              </a:prstClr>
            </a:outerShdw>
          </a:effectLst>
        </p:grpSpPr>
        <p:sp>
          <p:nvSpPr>
            <p:cNvPr id="5" name="矩形: 圆角 5"/>
            <p:cNvSpPr>
              <a:spLocks noChangeAspect="1"/>
            </p:cNvSpPr>
            <p:nvPr/>
          </p:nvSpPr>
          <p:spPr>
            <a:xfrm>
              <a:off x="923" y="2359"/>
              <a:ext cx="9178" cy="3148"/>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20000"/>
                </a:lnSpc>
              </a:pPr>
              <a:endParaRPr lang="zh-CN" altLang="en-US"/>
            </a:p>
          </p:txBody>
        </p:sp>
        <p:grpSp>
          <p:nvGrpSpPr>
            <p:cNvPr id="6" name="组合 5"/>
            <p:cNvGrpSpPr/>
            <p:nvPr/>
          </p:nvGrpSpPr>
          <p:grpSpPr>
            <a:xfrm rot="0">
              <a:off x="923" y="1652"/>
              <a:ext cx="9172" cy="707"/>
              <a:chOff x="6524195" y="3227589"/>
              <a:chExt cx="2867455" cy="688444"/>
            </a:xfrm>
          </p:grpSpPr>
          <p:sp>
            <p:nvSpPr>
              <p:cNvPr id="8" name="矩形: 圆角 20"/>
              <p:cNvSpPr>
                <a:spLocks noChangeAspect="1"/>
              </p:cNvSpPr>
              <p:nvPr>
                <p:custDataLst>
                  <p:tags r:id="rId10"/>
                </p:custDataLst>
              </p:nvPr>
            </p:nvSpPr>
            <p:spPr>
              <a:xfrm>
                <a:off x="6524195" y="3227589"/>
                <a:ext cx="2867455" cy="501367"/>
              </a:xfrm>
              <a:prstGeom prst="roundRect">
                <a:avLst>
                  <a:gd name="adj" fmla="val 38601"/>
                </a:avLst>
              </a:prstGeom>
              <a:gradFill flip="none" rotWithShape="1">
                <a:gsLst>
                  <a:gs pos="0">
                    <a:srgbClr val="1384CA"/>
                  </a:gs>
                  <a:gs pos="100000">
                    <a:srgbClr val="D273B5"/>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b="1" dirty="0">
                  <a:latin typeface="微软雅黑" panose="020B0503020204020204" charset="-122"/>
                  <a:ea typeface="微软雅黑" panose="020B0503020204020204" charset="-122"/>
                  <a:sym typeface="+mn-ea"/>
                </a:endParaRPr>
              </a:p>
            </p:txBody>
          </p:sp>
          <p:sp>
            <p:nvSpPr>
              <p:cNvPr id="9" name="矩形 8"/>
              <p:cNvSpPr>
                <a:spLocks noChangeAspect="1"/>
              </p:cNvSpPr>
              <p:nvPr>
                <p:custDataLst>
                  <p:tags r:id="rId11"/>
                </p:custDataLst>
              </p:nvPr>
            </p:nvSpPr>
            <p:spPr>
              <a:xfrm>
                <a:off x="6524195" y="3414666"/>
                <a:ext cx="2867455" cy="501367"/>
              </a:xfrm>
              <a:prstGeom prst="rect">
                <a:avLst/>
              </a:prstGeom>
              <a:gradFill flip="none" rotWithShape="1">
                <a:gsLst>
                  <a:gs pos="0">
                    <a:srgbClr val="1384CA"/>
                  </a:gs>
                  <a:gs pos="100000">
                    <a:srgbClr val="D273B5"/>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b="1" dirty="0">
                  <a:latin typeface="微软雅黑" panose="020B0503020204020204" charset="-122"/>
                  <a:ea typeface="微软雅黑" panose="020B0503020204020204" charset="-122"/>
                  <a:sym typeface="+mn-ea"/>
                </a:endParaRPr>
              </a:p>
            </p:txBody>
          </p:sp>
        </p:grpSp>
        <p:sp>
          <p:nvSpPr>
            <p:cNvPr id="10" name="文本框 9"/>
            <p:cNvSpPr txBox="1"/>
            <p:nvPr>
              <p:custDataLst>
                <p:tags r:id="rId12"/>
              </p:custDataLst>
            </p:nvPr>
          </p:nvSpPr>
          <p:spPr>
            <a:xfrm>
              <a:off x="1062" y="1715"/>
              <a:ext cx="8358" cy="580"/>
            </a:xfrm>
            <a:prstGeom prst="rect">
              <a:avLst/>
            </a:prstGeom>
            <a:noFill/>
          </p:spPr>
          <p:txBody>
            <a:bodyPr wrap="square" rtlCol="0">
              <a:spAutoFit/>
            </a:bodyPr>
            <a:p>
              <a:r>
                <a:rPr lang="zh-CN" altLang="en-US" b="1" dirty="0">
                  <a:solidFill>
                    <a:schemeClr val="bg1"/>
                  </a:solidFill>
                  <a:latin typeface="微软雅黑" panose="020B0503020204020204" charset="-122"/>
                  <a:ea typeface="微软雅黑" panose="020B0503020204020204" charset="-122"/>
                </a:rPr>
                <a:t>计算</a:t>
              </a:r>
              <a:r>
                <a:rPr lang="zh-CN" altLang="en-US" b="1" dirty="0">
                  <a:solidFill>
                    <a:schemeClr val="bg1"/>
                  </a:solidFill>
                  <a:latin typeface="微软雅黑" panose="020B0503020204020204" charset="-122"/>
                  <a:ea typeface="微软雅黑" panose="020B0503020204020204" charset="-122"/>
                </a:rPr>
                <a:t>步骤</a:t>
              </a:r>
              <a:endParaRPr lang="zh-CN" altLang="en-US" b="1" dirty="0">
                <a:solidFill>
                  <a:schemeClr val="bg1"/>
                </a:solidFill>
                <a:latin typeface="微软雅黑" panose="020B0503020204020204" charset="-122"/>
                <a:ea typeface="微软雅黑" panose="020B0503020204020204" charset="-122"/>
              </a:endParaRPr>
            </a:p>
          </p:txBody>
        </p:sp>
      </p:grpSp>
      <p:sp>
        <p:nvSpPr>
          <p:cNvPr id="2" name="圆角矩形 1"/>
          <p:cNvSpPr/>
          <p:nvPr/>
        </p:nvSpPr>
        <p:spPr>
          <a:xfrm>
            <a:off x="1312545" y="4915535"/>
            <a:ext cx="3650615" cy="530225"/>
          </a:xfrm>
          <a:prstGeom prst="roundRect">
            <a:avLst/>
          </a:prstGeom>
          <a:solidFill>
            <a:srgbClr val="1384CA"/>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b="1">
                <a:latin typeface="微软雅黑" panose="020B0503020204020204" charset="-122"/>
                <a:ea typeface="微软雅黑" panose="020B0503020204020204" charset="-122"/>
              </a:rPr>
              <a:t>贡献者缺席因数（以月为单位）</a:t>
            </a:r>
            <a:endParaRPr lang="zh-CN" altLang="en-US" b="1">
              <a:latin typeface="微软雅黑" panose="020B0503020204020204" charset="-122"/>
              <a:ea typeface="微软雅黑" panose="020B0503020204020204" charset="-122"/>
            </a:endParaRPr>
          </a:p>
        </p:txBody>
      </p:sp>
      <p:sp>
        <p:nvSpPr>
          <p:cNvPr id="58" name="文本框 57"/>
          <p:cNvSpPr txBox="1">
            <a:spLocks noChangeAspect="1"/>
          </p:cNvSpPr>
          <p:nvPr>
            <p:custDataLst>
              <p:tags r:id="rId13"/>
            </p:custDataLst>
          </p:nvPr>
        </p:nvSpPr>
        <p:spPr>
          <a:xfrm flipH="1">
            <a:off x="8054340" y="2155190"/>
            <a:ext cx="2089785" cy="506730"/>
          </a:xfrm>
          <a:prstGeom prst="rect">
            <a:avLst/>
          </a:prstGeom>
          <a:noFill/>
        </p:spPr>
        <p:txBody>
          <a:bodyPr wrap="square" rtlCol="0">
            <a:spAutoFit/>
          </a:bodyPr>
          <a:p>
            <a:pPr marR="0" indent="0" algn="just" fontAlgn="auto">
              <a:lnSpc>
                <a:spcPct val="150000"/>
              </a:lnSpc>
              <a:spcBef>
                <a:spcPts val="0"/>
              </a:spcBef>
              <a:spcAft>
                <a:spcPts val="0"/>
              </a:spcAft>
            </a:pPr>
            <a:r>
              <a:rPr lang="en-US" altLang="zh-CN" sz="1800" kern="100" dirty="0">
                <a:effectLst/>
                <a:latin typeface="Times New Roman" panose="02020603050405020304" charset="0"/>
                <a:ea typeface="微软雅黑" panose="020B0503020204020204" charset="-122"/>
                <a:cs typeface="Times New Roman" panose="02020603050405020304" charset="0"/>
              </a:rPr>
              <a:t>H</a:t>
            </a:r>
            <a:r>
              <a:rPr lang="en-US" altLang="zh-CN" sz="1800" kern="100" baseline="-25000" dirty="0">
                <a:effectLst/>
                <a:latin typeface="Times New Roman" panose="02020603050405020304" charset="0"/>
                <a:ea typeface="微软雅黑" panose="020B0503020204020204" charset="-122"/>
                <a:cs typeface="Times New Roman" panose="02020603050405020304" charset="0"/>
              </a:rPr>
              <a:t>bus_factor</a:t>
            </a:r>
            <a:r>
              <a:rPr lang="en-US" altLang="zh-CN" sz="1800" kern="100" dirty="0">
                <a:effectLst/>
                <a:latin typeface="Times New Roman" panose="02020603050405020304" charset="0"/>
                <a:ea typeface="微软雅黑" panose="020B0503020204020204" charset="-122"/>
                <a:cs typeface="Times New Roman" panose="02020603050405020304" charset="0"/>
              </a:rPr>
              <a:t>=</a:t>
            </a:r>
            <a:r>
              <a:rPr lang="en-US" altLang="zh-CN">
                <a:sym typeface="+mn-ea"/>
              </a:rPr>
              <a:t>f(Z</a:t>
            </a:r>
            <a:r>
              <a:rPr lang="en-US" altLang="zh-CN" kern="100" baseline="-25000" dirty="0">
                <a:effectLst/>
                <a:latin typeface="Times New Roman" panose="02020603050405020304" charset="0"/>
                <a:ea typeface="微软雅黑" panose="020B0503020204020204" charset="-122"/>
                <a:cs typeface="Times New Roman" panose="02020603050405020304" charset="0"/>
                <a:sym typeface="+mn-ea"/>
              </a:rPr>
              <a:t>bus_factor</a:t>
            </a:r>
            <a:r>
              <a:rPr lang="en-US" altLang="zh-CN">
                <a:sym typeface="+mn-ea"/>
              </a:rPr>
              <a:t>)</a:t>
            </a:r>
            <a:endParaRPr lang="en-US" altLang="zh-CN" sz="1800" kern="100" dirty="0">
              <a:effectLst/>
              <a:latin typeface="Times New Roman" panose="02020603050405020304" charset="0"/>
              <a:ea typeface="微软雅黑" panose="020B0503020204020204" charset="-122"/>
              <a:cs typeface="Times New Roman" panose="02020603050405020304" charset="0"/>
            </a:endParaRPr>
          </a:p>
        </p:txBody>
      </p:sp>
      <p:pic>
        <p:nvPicPr>
          <p:cNvPr id="3" name="图片 2" descr="电脑"/>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255510" y="2872105"/>
            <a:ext cx="4112895" cy="4112895"/>
          </a:xfrm>
          <a:prstGeom prst="rect">
            <a:avLst/>
          </a:prstGeom>
        </p:spPr>
      </p:pic>
    </p:spTree>
  </p:cSld>
  <p:clrMapOvr>
    <a:masterClrMapping/>
  </p:clrMapOvr>
  <p:timing>
    <p:tnLst>
      <p:par>
        <p:cTn id="1" dur="indefinite" restart="never" nodeType="tmRoot"/>
      </p:par>
    </p:tnLst>
    <p:bldLst>
      <p:bldP spid="20" grpId="0" bldLvl="0" animBg="1"/>
      <p:bldP spid="1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rot="5400000">
            <a:off x="5732145" y="-5731510"/>
            <a:ext cx="728980" cy="12192635"/>
          </a:xfrm>
          <a:prstGeom prst="rect">
            <a:avLst/>
          </a:prstGeom>
          <a:gradFill>
            <a:gsLst>
              <a:gs pos="22000">
                <a:srgbClr val="2CA5FF"/>
              </a:gs>
              <a:gs pos="100000">
                <a:schemeClr val="bg1"/>
              </a:gs>
            </a:gsLst>
            <a:lin ang="162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solidFill>
                <a:schemeClr val="bg1"/>
              </a:solidFill>
              <a:highlight>
                <a:srgbClr val="008000"/>
              </a:highlight>
            </a:endParaRPr>
          </a:p>
        </p:txBody>
      </p:sp>
      <p:pic>
        <p:nvPicPr>
          <p:cNvPr id="12" name="图片 11" descr="(横版-黑字)基金会logo"/>
          <p:cNvPicPr>
            <a:picLocks noChangeAspect="1"/>
          </p:cNvPicPr>
          <p:nvPr userDrawn="1"/>
        </p:nvPicPr>
        <p:blipFill>
          <a:blip r:embed="rId1"/>
          <a:stretch>
            <a:fillRect/>
          </a:stretch>
        </p:blipFill>
        <p:spPr>
          <a:xfrm>
            <a:off x="9207500" y="83820"/>
            <a:ext cx="2785110" cy="561975"/>
          </a:xfrm>
          <a:prstGeom prst="rect">
            <a:avLst/>
          </a:prstGeom>
        </p:spPr>
      </p:pic>
      <p:sp>
        <p:nvSpPr>
          <p:cNvPr id="15" name="文本框 14"/>
          <p:cNvSpPr txBox="1"/>
          <p:nvPr>
            <p:custDataLst>
              <p:tags r:id="rId2"/>
            </p:custDataLst>
          </p:nvPr>
        </p:nvSpPr>
        <p:spPr>
          <a:xfrm>
            <a:off x="268605" y="51435"/>
            <a:ext cx="7489190" cy="645160"/>
          </a:xfrm>
          <a:prstGeom prst="rect">
            <a:avLst/>
          </a:prstGeom>
          <a:noFill/>
        </p:spPr>
        <p:txBody>
          <a:bodyPr wrap="square" rtlCol="0">
            <a:spAutoFit/>
          </a:bodyPr>
          <a:p>
            <a:pPr indent="0" algn="l" fontAlgn="auto">
              <a:lnSpc>
                <a:spcPct val="100000"/>
              </a:lnSpc>
            </a:pPr>
            <a:r>
              <a:rPr lang="zh-CN" altLang="en-US" sz="3600" b="1" dirty="0">
                <a:solidFill>
                  <a:schemeClr val="bg1"/>
                </a:solidFill>
                <a:latin typeface="微软雅黑" panose="020B0503020204020204" charset="-122"/>
                <a:ea typeface="微软雅黑" panose="020B0503020204020204" charset="-122"/>
                <a:sym typeface="+mn-ea"/>
              </a:rPr>
              <a:t>项目发展趋势</a:t>
            </a:r>
            <a:r>
              <a:rPr lang="en-US" altLang="zh-CN" sz="3600" b="1" dirty="0">
                <a:solidFill>
                  <a:schemeClr val="bg1"/>
                </a:solidFill>
                <a:latin typeface="微软雅黑" panose="020B0503020204020204" charset="-122"/>
                <a:ea typeface="微软雅黑" panose="020B0503020204020204" charset="-122"/>
                <a:sym typeface="+mn-ea"/>
              </a:rPr>
              <a:t>H</a:t>
            </a:r>
            <a:r>
              <a:rPr lang="en-US" altLang="zh-CN" sz="3600" b="1" baseline="-25000" dirty="0">
                <a:solidFill>
                  <a:schemeClr val="bg1"/>
                </a:solidFill>
                <a:latin typeface="微软雅黑" panose="020B0503020204020204" charset="-122"/>
                <a:ea typeface="微软雅黑" panose="020B0503020204020204" charset="-122"/>
                <a:sym typeface="+mn-ea"/>
              </a:rPr>
              <a:t>develop</a:t>
            </a:r>
            <a:r>
              <a:rPr lang="en-US" altLang="zh-CN" sz="3600" b="1" baseline="-25000" dirty="0">
                <a:solidFill>
                  <a:schemeClr val="bg1"/>
                </a:solidFill>
                <a:latin typeface="微软雅黑" panose="020B0503020204020204" charset="-122"/>
                <a:ea typeface="微软雅黑" panose="020B0503020204020204" charset="-122"/>
                <a:sym typeface="+mn-ea"/>
              </a:rPr>
              <a:t>ment_trend</a:t>
            </a:r>
            <a:endParaRPr lang="en-US" altLang="zh-CN" sz="3600" b="1" baseline="-25000" dirty="0">
              <a:solidFill>
                <a:schemeClr val="bg1"/>
              </a:solidFill>
              <a:latin typeface="微软雅黑" panose="020B0503020204020204" charset="-122"/>
              <a:ea typeface="微软雅黑" panose="020B0503020204020204" charset="-122"/>
              <a:sym typeface="+mn-ea"/>
            </a:endParaRPr>
          </a:p>
        </p:txBody>
      </p:sp>
      <p:grpSp>
        <p:nvGrpSpPr>
          <p:cNvPr id="46" name="组合 45"/>
          <p:cNvGrpSpPr/>
          <p:nvPr/>
        </p:nvGrpSpPr>
        <p:grpSpPr>
          <a:xfrm>
            <a:off x="223520" y="1031875"/>
            <a:ext cx="5828030" cy="2470150"/>
            <a:chOff x="923" y="1652"/>
            <a:chExt cx="9178" cy="3890"/>
          </a:xfrm>
        </p:grpSpPr>
        <p:grpSp>
          <p:nvGrpSpPr>
            <p:cNvPr id="23" name="组合 22"/>
            <p:cNvGrpSpPr/>
            <p:nvPr/>
          </p:nvGrpSpPr>
          <p:grpSpPr>
            <a:xfrm>
              <a:off x="923" y="1652"/>
              <a:ext cx="9178" cy="3890"/>
              <a:chOff x="923" y="1652"/>
              <a:chExt cx="9178" cy="3890"/>
            </a:xfrm>
            <a:effectLst>
              <a:outerShdw blurRad="50800" dist="38100" dir="2700000" algn="tl" rotWithShape="0">
                <a:prstClr val="black">
                  <a:alpha val="40000"/>
                </a:prstClr>
              </a:outerShdw>
            </a:effectLst>
          </p:grpSpPr>
          <p:sp>
            <p:nvSpPr>
              <p:cNvPr id="7" name="矩形: 圆角 5"/>
              <p:cNvSpPr>
                <a:spLocks noChangeAspect="1"/>
              </p:cNvSpPr>
              <p:nvPr/>
            </p:nvSpPr>
            <p:spPr>
              <a:xfrm>
                <a:off x="923" y="2359"/>
                <a:ext cx="9178" cy="3183"/>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20000"/>
                  </a:lnSpc>
                </a:pPr>
                <a:endParaRPr lang="zh-CN" altLang="en-US"/>
              </a:p>
            </p:txBody>
          </p:sp>
          <p:grpSp>
            <p:nvGrpSpPr>
              <p:cNvPr id="14" name="组合 13"/>
              <p:cNvGrpSpPr/>
              <p:nvPr/>
            </p:nvGrpSpPr>
            <p:grpSpPr>
              <a:xfrm rot="0">
                <a:off x="923" y="1652"/>
                <a:ext cx="9172" cy="707"/>
                <a:chOff x="6524195" y="3227589"/>
                <a:chExt cx="2867455" cy="688444"/>
              </a:xfrm>
            </p:grpSpPr>
            <p:sp>
              <p:nvSpPr>
                <p:cNvPr id="16" name="矩形: 圆角 20"/>
                <p:cNvSpPr>
                  <a:spLocks noChangeAspect="1"/>
                </p:cNvSpPr>
                <p:nvPr>
                  <p:custDataLst>
                    <p:tags r:id="rId3"/>
                  </p:custDataLst>
                </p:nvPr>
              </p:nvSpPr>
              <p:spPr>
                <a:xfrm>
                  <a:off x="6524195" y="3227589"/>
                  <a:ext cx="2867455" cy="501367"/>
                </a:xfrm>
                <a:prstGeom prst="roundRect">
                  <a:avLst>
                    <a:gd name="adj" fmla="val 38601"/>
                  </a:avLst>
                </a:prstGeom>
                <a:gradFill flip="none" rotWithShape="1">
                  <a:gsLst>
                    <a:gs pos="0">
                      <a:srgbClr val="1384CA"/>
                    </a:gs>
                    <a:gs pos="100000">
                      <a:srgbClr val="D273B5"/>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b="1" dirty="0">
                    <a:latin typeface="微软雅黑" panose="020B0503020204020204" charset="-122"/>
                    <a:ea typeface="微软雅黑" panose="020B0503020204020204" charset="-122"/>
                    <a:sym typeface="+mn-ea"/>
                  </a:endParaRPr>
                </a:p>
              </p:txBody>
            </p:sp>
            <p:sp>
              <p:nvSpPr>
                <p:cNvPr id="17" name="矩形 16"/>
                <p:cNvSpPr>
                  <a:spLocks noChangeAspect="1"/>
                </p:cNvSpPr>
                <p:nvPr>
                  <p:custDataLst>
                    <p:tags r:id="rId4"/>
                  </p:custDataLst>
                </p:nvPr>
              </p:nvSpPr>
              <p:spPr>
                <a:xfrm>
                  <a:off x="6524195" y="3414666"/>
                  <a:ext cx="2867455" cy="501367"/>
                </a:xfrm>
                <a:prstGeom prst="rect">
                  <a:avLst/>
                </a:prstGeom>
                <a:gradFill flip="none" rotWithShape="1">
                  <a:gsLst>
                    <a:gs pos="0">
                      <a:srgbClr val="1384CA"/>
                    </a:gs>
                    <a:gs pos="100000">
                      <a:srgbClr val="D273B5"/>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b="1" dirty="0">
                    <a:latin typeface="微软雅黑" panose="020B0503020204020204" charset="-122"/>
                    <a:ea typeface="微软雅黑" panose="020B0503020204020204" charset="-122"/>
                    <a:sym typeface="+mn-ea"/>
                  </a:endParaRPr>
                </a:p>
              </p:txBody>
            </p:sp>
          </p:grpSp>
          <p:sp>
            <p:nvSpPr>
              <p:cNvPr id="19" name="文本框 18"/>
              <p:cNvSpPr txBox="1"/>
              <p:nvPr>
                <p:custDataLst>
                  <p:tags r:id="rId5"/>
                </p:custDataLst>
              </p:nvPr>
            </p:nvSpPr>
            <p:spPr>
              <a:xfrm>
                <a:off x="1087" y="1715"/>
                <a:ext cx="8358" cy="580"/>
              </a:xfrm>
              <a:prstGeom prst="rect">
                <a:avLst/>
              </a:prstGeom>
              <a:noFill/>
            </p:spPr>
            <p:txBody>
              <a:bodyPr wrap="square" rtlCol="0">
                <a:spAutoFit/>
              </a:bodyPr>
              <a:p>
                <a:r>
                  <a:rPr lang="zh-CN" altLang="en-US" b="1" dirty="0">
                    <a:solidFill>
                      <a:schemeClr val="bg1"/>
                    </a:solidFill>
                    <a:latin typeface="微软雅黑" panose="020B0503020204020204" charset="-122"/>
                    <a:ea typeface="微软雅黑" panose="020B0503020204020204" charset="-122"/>
                  </a:rPr>
                  <a:t>解释</a:t>
                </a:r>
                <a:endParaRPr lang="zh-CN" altLang="en-US" b="1" dirty="0">
                  <a:solidFill>
                    <a:schemeClr val="bg1"/>
                  </a:solidFill>
                  <a:latin typeface="微软雅黑" panose="020B0503020204020204" charset="-122"/>
                  <a:ea typeface="微软雅黑" panose="020B0503020204020204" charset="-122"/>
                </a:endParaRPr>
              </a:p>
            </p:txBody>
          </p:sp>
        </p:grpSp>
        <p:sp>
          <p:nvSpPr>
            <p:cNvPr id="26" name="文本框 25"/>
            <p:cNvSpPr txBox="1">
              <a:spLocks noChangeAspect="1"/>
            </p:cNvSpPr>
            <p:nvPr>
              <p:custDataLst>
                <p:tags r:id="rId6"/>
              </p:custDataLst>
            </p:nvPr>
          </p:nvSpPr>
          <p:spPr>
            <a:xfrm flipH="1">
              <a:off x="923" y="2578"/>
              <a:ext cx="9173" cy="2761"/>
            </a:xfrm>
            <a:prstGeom prst="rect">
              <a:avLst/>
            </a:prstGeom>
            <a:noFill/>
          </p:spPr>
          <p:txBody>
            <a:bodyPr wrap="square" rtlCol="0">
              <a:spAutoFit/>
            </a:bodyPr>
            <a:p>
              <a:pPr marR="0" indent="0" algn="just" fontAlgn="auto">
                <a:lnSpc>
                  <a:spcPct val="150000"/>
                </a:lnSpc>
                <a:spcBef>
                  <a:spcPts val="0"/>
                </a:spcBef>
                <a:spcAft>
                  <a:spcPts val="0"/>
                </a:spcAft>
              </a:pPr>
              <a:r>
                <a:rPr lang="zh-CN" altLang="en-US" kern="100" dirty="0">
                  <a:effectLst/>
                  <a:latin typeface="微软雅黑" panose="020B0503020204020204" charset="-122"/>
                  <a:ea typeface="微软雅黑" panose="020B0503020204020204" charset="-122"/>
                  <a:cs typeface="Times New Roman" panose="02020603050405020304" charset="0"/>
                </a:rPr>
                <a:t>项目发展趋势指特定时间内项目所呈现出的走向与变化态势，对项目成败意义重大。趋势值稳定增长表示</a:t>
              </a:r>
              <a:r>
                <a:rPr lang="zh-CN" altLang="en-US" kern="100" dirty="0">
                  <a:effectLst/>
                  <a:latin typeface="微软雅黑" panose="020B0503020204020204" charset="-122"/>
                  <a:ea typeface="微软雅黑" panose="020B0503020204020204" charset="-122"/>
                  <a:cs typeface="Times New Roman" panose="02020603050405020304" charset="0"/>
                </a:rPr>
                <a:t>项目正依照既定计划有条不紊地向前推进。把握趋势利于管理者提前制定策略，优化资源配置，提升项目竞争力。</a:t>
              </a:r>
              <a:r>
                <a:rPr lang="en-US" altLang="zh-CN" kern="100" dirty="0">
                  <a:effectLst/>
                  <a:latin typeface="微软雅黑" panose="020B0503020204020204" charset="-122"/>
                  <a:ea typeface="微软雅黑" panose="020B0503020204020204" charset="-122"/>
                  <a:cs typeface="Times New Roman" panose="02020603050405020304" charset="0"/>
                </a:rPr>
                <a:t> </a:t>
              </a:r>
              <a:r>
                <a:rPr lang="en-US" altLang="zh-CN" kern="100" dirty="0">
                  <a:effectLst/>
                  <a:latin typeface="微软雅黑" panose="020B0503020204020204" charset="-122"/>
                  <a:ea typeface="微软雅黑" panose="020B0503020204020204" charset="-122"/>
                  <a:cs typeface="Times New Roman" panose="02020603050405020304" charset="0"/>
                </a:rPr>
                <a:t> </a:t>
              </a:r>
              <a:endParaRPr lang="en-US" altLang="zh-CN" kern="100" dirty="0">
                <a:effectLst/>
                <a:latin typeface="微软雅黑" panose="020B0503020204020204" charset="-122"/>
                <a:ea typeface="微软雅黑" panose="020B0503020204020204" charset="-122"/>
                <a:cs typeface="Times New Roman" panose="02020603050405020304" charset="0"/>
              </a:endParaRPr>
            </a:p>
          </p:txBody>
        </p:sp>
      </p:grpSp>
      <p:grpSp>
        <p:nvGrpSpPr>
          <p:cNvPr id="48" name="组合 47"/>
          <p:cNvGrpSpPr/>
          <p:nvPr/>
        </p:nvGrpSpPr>
        <p:grpSpPr>
          <a:xfrm rot="0">
            <a:off x="223520" y="3707130"/>
            <a:ext cx="5828030" cy="2662555"/>
            <a:chOff x="923" y="1652"/>
            <a:chExt cx="9178" cy="4193"/>
          </a:xfrm>
          <a:effectLst>
            <a:outerShdw blurRad="50800" dist="38100" dir="2700000" algn="tl" rotWithShape="0">
              <a:prstClr val="black">
                <a:alpha val="40000"/>
              </a:prstClr>
            </a:outerShdw>
          </a:effectLst>
        </p:grpSpPr>
        <p:sp>
          <p:nvSpPr>
            <p:cNvPr id="49" name="矩形: 圆角 5"/>
            <p:cNvSpPr>
              <a:spLocks noChangeAspect="1"/>
            </p:cNvSpPr>
            <p:nvPr/>
          </p:nvSpPr>
          <p:spPr>
            <a:xfrm>
              <a:off x="923" y="2359"/>
              <a:ext cx="9178" cy="3486"/>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20000"/>
                </a:lnSpc>
              </a:pPr>
              <a:endParaRPr lang="zh-CN" altLang="en-US"/>
            </a:p>
          </p:txBody>
        </p:sp>
        <p:grpSp>
          <p:nvGrpSpPr>
            <p:cNvPr id="50" name="组合 49"/>
            <p:cNvGrpSpPr/>
            <p:nvPr/>
          </p:nvGrpSpPr>
          <p:grpSpPr>
            <a:xfrm rot="0">
              <a:off x="923" y="1652"/>
              <a:ext cx="9172" cy="707"/>
              <a:chOff x="6524195" y="3227589"/>
              <a:chExt cx="2867455" cy="688444"/>
            </a:xfrm>
          </p:grpSpPr>
          <p:sp>
            <p:nvSpPr>
              <p:cNvPr id="51" name="矩形: 圆角 20"/>
              <p:cNvSpPr>
                <a:spLocks noChangeAspect="1"/>
              </p:cNvSpPr>
              <p:nvPr>
                <p:custDataLst>
                  <p:tags r:id="rId7"/>
                </p:custDataLst>
              </p:nvPr>
            </p:nvSpPr>
            <p:spPr>
              <a:xfrm>
                <a:off x="6524195" y="3227589"/>
                <a:ext cx="2867455" cy="501367"/>
              </a:xfrm>
              <a:prstGeom prst="roundRect">
                <a:avLst>
                  <a:gd name="adj" fmla="val 38601"/>
                </a:avLst>
              </a:prstGeom>
              <a:gradFill flip="none" rotWithShape="1">
                <a:gsLst>
                  <a:gs pos="0">
                    <a:srgbClr val="1384CA"/>
                  </a:gs>
                  <a:gs pos="100000">
                    <a:srgbClr val="D273B5"/>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b="1" dirty="0">
                  <a:latin typeface="微软雅黑" panose="020B0503020204020204" charset="-122"/>
                  <a:ea typeface="微软雅黑" panose="020B0503020204020204" charset="-122"/>
                  <a:sym typeface="+mn-ea"/>
                </a:endParaRPr>
              </a:p>
            </p:txBody>
          </p:sp>
          <p:sp>
            <p:nvSpPr>
              <p:cNvPr id="52" name="矩形 51"/>
              <p:cNvSpPr>
                <a:spLocks noChangeAspect="1"/>
              </p:cNvSpPr>
              <p:nvPr>
                <p:custDataLst>
                  <p:tags r:id="rId8"/>
                </p:custDataLst>
              </p:nvPr>
            </p:nvSpPr>
            <p:spPr>
              <a:xfrm>
                <a:off x="6524195" y="3414666"/>
                <a:ext cx="2867455" cy="501367"/>
              </a:xfrm>
              <a:prstGeom prst="rect">
                <a:avLst/>
              </a:prstGeom>
              <a:gradFill flip="none" rotWithShape="1">
                <a:gsLst>
                  <a:gs pos="0">
                    <a:srgbClr val="1384CA"/>
                  </a:gs>
                  <a:gs pos="100000">
                    <a:srgbClr val="D273B5"/>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b="1" dirty="0">
                  <a:latin typeface="微软雅黑" panose="020B0503020204020204" charset="-122"/>
                  <a:ea typeface="微软雅黑" panose="020B0503020204020204" charset="-122"/>
                  <a:sym typeface="+mn-ea"/>
                </a:endParaRPr>
              </a:p>
            </p:txBody>
          </p:sp>
        </p:grpSp>
        <p:sp>
          <p:nvSpPr>
            <p:cNvPr id="53" name="文本框 52"/>
            <p:cNvSpPr txBox="1"/>
            <p:nvPr>
              <p:custDataLst>
                <p:tags r:id="rId9"/>
              </p:custDataLst>
            </p:nvPr>
          </p:nvSpPr>
          <p:spPr>
            <a:xfrm>
              <a:off x="1087" y="1715"/>
              <a:ext cx="8358" cy="580"/>
            </a:xfrm>
            <a:prstGeom prst="rect">
              <a:avLst/>
            </a:prstGeom>
            <a:noFill/>
          </p:spPr>
          <p:txBody>
            <a:bodyPr wrap="square" rtlCol="0">
              <a:spAutoFit/>
            </a:bodyPr>
            <a:p>
              <a:r>
                <a:rPr lang="zh-CN" altLang="en-US" b="1" dirty="0">
                  <a:solidFill>
                    <a:schemeClr val="bg1"/>
                  </a:solidFill>
                  <a:latin typeface="微软雅黑" panose="020B0503020204020204" charset="-122"/>
                  <a:ea typeface="微软雅黑" panose="020B0503020204020204" charset="-122"/>
                </a:rPr>
                <a:t>所用数据</a:t>
              </a:r>
              <a:endParaRPr lang="zh-CN" altLang="en-US" b="1" dirty="0">
                <a:solidFill>
                  <a:schemeClr val="bg1"/>
                </a:solidFill>
                <a:latin typeface="微软雅黑" panose="020B0503020204020204" charset="-122"/>
                <a:ea typeface="微软雅黑" panose="020B0503020204020204" charset="-122"/>
              </a:endParaRPr>
            </a:p>
          </p:txBody>
        </p:sp>
      </p:grpSp>
      <p:grpSp>
        <p:nvGrpSpPr>
          <p:cNvPr id="4" name="组合 3"/>
          <p:cNvGrpSpPr/>
          <p:nvPr/>
        </p:nvGrpSpPr>
        <p:grpSpPr>
          <a:xfrm rot="0">
            <a:off x="6314440" y="1054735"/>
            <a:ext cx="5573395" cy="5314315"/>
            <a:chOff x="923" y="1652"/>
            <a:chExt cx="9178" cy="8369"/>
          </a:xfrm>
          <a:effectLst>
            <a:outerShdw blurRad="50800" dist="38100" dir="2700000" algn="tl" rotWithShape="0">
              <a:prstClr val="black">
                <a:alpha val="40000"/>
              </a:prstClr>
            </a:outerShdw>
          </a:effectLst>
        </p:grpSpPr>
        <p:sp>
          <p:nvSpPr>
            <p:cNvPr id="5" name="矩形: 圆角 5"/>
            <p:cNvSpPr>
              <a:spLocks noChangeAspect="1"/>
            </p:cNvSpPr>
            <p:nvPr/>
          </p:nvSpPr>
          <p:spPr>
            <a:xfrm>
              <a:off x="923" y="2359"/>
              <a:ext cx="9178" cy="7662"/>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20000"/>
                </a:lnSpc>
              </a:pPr>
              <a:endParaRPr lang="zh-CN" altLang="en-US"/>
            </a:p>
          </p:txBody>
        </p:sp>
        <p:grpSp>
          <p:nvGrpSpPr>
            <p:cNvPr id="6" name="组合 5"/>
            <p:cNvGrpSpPr/>
            <p:nvPr/>
          </p:nvGrpSpPr>
          <p:grpSpPr>
            <a:xfrm rot="0">
              <a:off x="923" y="1652"/>
              <a:ext cx="9172" cy="707"/>
              <a:chOff x="6524195" y="3227589"/>
              <a:chExt cx="2867455" cy="688444"/>
            </a:xfrm>
          </p:grpSpPr>
          <p:sp>
            <p:nvSpPr>
              <p:cNvPr id="8" name="矩形: 圆角 20"/>
              <p:cNvSpPr>
                <a:spLocks noChangeAspect="1"/>
              </p:cNvSpPr>
              <p:nvPr>
                <p:custDataLst>
                  <p:tags r:id="rId10"/>
                </p:custDataLst>
              </p:nvPr>
            </p:nvSpPr>
            <p:spPr>
              <a:xfrm>
                <a:off x="6524195" y="3227589"/>
                <a:ext cx="2867455" cy="501367"/>
              </a:xfrm>
              <a:prstGeom prst="roundRect">
                <a:avLst>
                  <a:gd name="adj" fmla="val 38601"/>
                </a:avLst>
              </a:prstGeom>
              <a:gradFill flip="none" rotWithShape="1">
                <a:gsLst>
                  <a:gs pos="0">
                    <a:srgbClr val="1384CA"/>
                  </a:gs>
                  <a:gs pos="100000">
                    <a:srgbClr val="D273B5"/>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b="1" dirty="0">
                  <a:latin typeface="微软雅黑" panose="020B0503020204020204" charset="-122"/>
                  <a:ea typeface="微软雅黑" panose="020B0503020204020204" charset="-122"/>
                  <a:sym typeface="+mn-ea"/>
                </a:endParaRPr>
              </a:p>
            </p:txBody>
          </p:sp>
          <p:sp>
            <p:nvSpPr>
              <p:cNvPr id="9" name="矩形 8"/>
              <p:cNvSpPr>
                <a:spLocks noChangeAspect="1"/>
              </p:cNvSpPr>
              <p:nvPr>
                <p:custDataLst>
                  <p:tags r:id="rId11"/>
                </p:custDataLst>
              </p:nvPr>
            </p:nvSpPr>
            <p:spPr>
              <a:xfrm>
                <a:off x="6524195" y="3414666"/>
                <a:ext cx="2867455" cy="501367"/>
              </a:xfrm>
              <a:prstGeom prst="rect">
                <a:avLst/>
              </a:prstGeom>
              <a:gradFill flip="none" rotWithShape="1">
                <a:gsLst>
                  <a:gs pos="0">
                    <a:srgbClr val="1384CA"/>
                  </a:gs>
                  <a:gs pos="100000">
                    <a:srgbClr val="D273B5"/>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b="1" dirty="0">
                  <a:latin typeface="微软雅黑" panose="020B0503020204020204" charset="-122"/>
                  <a:ea typeface="微软雅黑" panose="020B0503020204020204" charset="-122"/>
                  <a:sym typeface="+mn-ea"/>
                </a:endParaRPr>
              </a:p>
            </p:txBody>
          </p:sp>
        </p:grpSp>
        <p:sp>
          <p:nvSpPr>
            <p:cNvPr id="10" name="文本框 9"/>
            <p:cNvSpPr txBox="1"/>
            <p:nvPr>
              <p:custDataLst>
                <p:tags r:id="rId12"/>
              </p:custDataLst>
            </p:nvPr>
          </p:nvSpPr>
          <p:spPr>
            <a:xfrm>
              <a:off x="1062" y="1715"/>
              <a:ext cx="8358" cy="580"/>
            </a:xfrm>
            <a:prstGeom prst="rect">
              <a:avLst/>
            </a:prstGeom>
            <a:noFill/>
          </p:spPr>
          <p:txBody>
            <a:bodyPr wrap="square" rtlCol="0">
              <a:spAutoFit/>
            </a:bodyPr>
            <a:p>
              <a:r>
                <a:rPr lang="zh-CN" altLang="en-US" b="1" dirty="0">
                  <a:solidFill>
                    <a:schemeClr val="bg1"/>
                  </a:solidFill>
                  <a:latin typeface="微软雅黑" panose="020B0503020204020204" charset="-122"/>
                  <a:ea typeface="微软雅黑" panose="020B0503020204020204" charset="-122"/>
                </a:rPr>
                <a:t>计算</a:t>
              </a:r>
              <a:r>
                <a:rPr lang="zh-CN" altLang="en-US" b="1" dirty="0">
                  <a:solidFill>
                    <a:schemeClr val="bg1"/>
                  </a:solidFill>
                  <a:latin typeface="微软雅黑" panose="020B0503020204020204" charset="-122"/>
                  <a:ea typeface="微软雅黑" panose="020B0503020204020204" charset="-122"/>
                </a:rPr>
                <a:t>步骤</a:t>
              </a:r>
              <a:endParaRPr lang="zh-CN" altLang="en-US" b="1" dirty="0">
                <a:solidFill>
                  <a:schemeClr val="bg1"/>
                </a:solidFill>
                <a:latin typeface="微软雅黑" panose="020B0503020204020204" charset="-122"/>
                <a:ea typeface="微软雅黑" panose="020B0503020204020204" charset="-122"/>
              </a:endParaRPr>
            </a:p>
          </p:txBody>
        </p:sp>
      </p:grpSp>
      <p:sp>
        <p:nvSpPr>
          <p:cNvPr id="2" name="圆角矩形 1"/>
          <p:cNvSpPr/>
          <p:nvPr/>
        </p:nvSpPr>
        <p:spPr>
          <a:xfrm>
            <a:off x="584200" y="4979670"/>
            <a:ext cx="1771015" cy="530225"/>
          </a:xfrm>
          <a:prstGeom prst="roundRect">
            <a:avLst/>
          </a:prstGeom>
          <a:solidFill>
            <a:srgbClr val="1384CA"/>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sz="1600" b="1">
                <a:latin typeface="微软雅黑" panose="020B0503020204020204" charset="-122"/>
                <a:ea typeface="微软雅黑" panose="020B0503020204020204" charset="-122"/>
              </a:rPr>
              <a:t>项目发展趋势值（以月为单位）</a:t>
            </a:r>
            <a:endParaRPr lang="zh-CN" altLang="en-US" sz="1600" b="1">
              <a:latin typeface="微软雅黑" panose="020B0503020204020204" charset="-122"/>
              <a:ea typeface="微软雅黑" panose="020B0503020204020204" charset="-122"/>
            </a:endParaRPr>
          </a:p>
        </p:txBody>
      </p:sp>
      <p:sp>
        <p:nvSpPr>
          <p:cNvPr id="30" name="圆角矩形 29"/>
          <p:cNvSpPr/>
          <p:nvPr/>
        </p:nvSpPr>
        <p:spPr>
          <a:xfrm>
            <a:off x="3451860" y="4415155"/>
            <a:ext cx="2183130" cy="248920"/>
          </a:xfrm>
          <a:prstGeom prst="roundRect">
            <a:avLst/>
          </a:prstGeom>
          <a:solidFill>
            <a:srgbClr val="1384CA"/>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sz="1600" b="1">
                <a:latin typeface="微软雅黑" panose="020B0503020204020204" charset="-122"/>
                <a:ea typeface="微软雅黑" panose="020B0503020204020204" charset="-122"/>
              </a:rPr>
              <a:t>项目活跃度</a:t>
            </a:r>
            <a:endParaRPr lang="zh-CN" altLang="en-US" sz="1600" b="1">
              <a:latin typeface="微软雅黑" panose="020B0503020204020204" charset="-122"/>
              <a:ea typeface="微软雅黑" panose="020B0503020204020204" charset="-122"/>
            </a:endParaRPr>
          </a:p>
        </p:txBody>
      </p:sp>
      <p:sp>
        <p:nvSpPr>
          <p:cNvPr id="35" name="圆角矩形 34"/>
          <p:cNvSpPr/>
          <p:nvPr/>
        </p:nvSpPr>
        <p:spPr>
          <a:xfrm>
            <a:off x="3451860" y="4777105"/>
            <a:ext cx="2183130" cy="248920"/>
          </a:xfrm>
          <a:prstGeom prst="roundRect">
            <a:avLst/>
          </a:prstGeom>
          <a:solidFill>
            <a:srgbClr val="1384CA"/>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sz="1600" b="1">
                <a:latin typeface="微软雅黑" panose="020B0503020204020204" charset="-122"/>
                <a:ea typeface="微软雅黑" panose="020B0503020204020204" charset="-122"/>
              </a:rPr>
              <a:t>新增贡献者数量</a:t>
            </a:r>
            <a:endParaRPr lang="zh-CN" altLang="en-US" sz="1600" b="1">
              <a:latin typeface="微软雅黑" panose="020B0503020204020204" charset="-122"/>
              <a:ea typeface="微软雅黑" panose="020B0503020204020204" charset="-122"/>
            </a:endParaRPr>
          </a:p>
        </p:txBody>
      </p:sp>
      <p:sp>
        <p:nvSpPr>
          <p:cNvPr id="36" name="圆角矩形 35"/>
          <p:cNvSpPr/>
          <p:nvPr/>
        </p:nvSpPr>
        <p:spPr>
          <a:xfrm>
            <a:off x="3451860" y="5139055"/>
            <a:ext cx="2183130" cy="248920"/>
          </a:xfrm>
          <a:prstGeom prst="roundRect">
            <a:avLst/>
          </a:prstGeom>
          <a:solidFill>
            <a:srgbClr val="1384CA"/>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sz="1600" b="1">
                <a:latin typeface="微软雅黑" panose="020B0503020204020204" charset="-122"/>
                <a:ea typeface="微软雅黑" panose="020B0503020204020204" charset="-122"/>
                <a:cs typeface="微软雅黑" panose="020B0503020204020204" charset="-122"/>
              </a:rPr>
              <a:t>新增</a:t>
            </a:r>
            <a:r>
              <a:rPr lang="en-US" altLang="zh-CN" sz="1600" b="1">
                <a:latin typeface="微软雅黑" panose="020B0503020204020204" charset="-122"/>
                <a:ea typeface="微软雅黑" panose="020B0503020204020204" charset="-122"/>
                <a:cs typeface="微软雅黑" panose="020B0503020204020204" charset="-122"/>
              </a:rPr>
              <a:t>forks</a:t>
            </a:r>
            <a:r>
              <a:rPr lang="zh-CN" altLang="en-US" sz="1600" b="1">
                <a:latin typeface="微软雅黑" panose="020B0503020204020204" charset="-122"/>
                <a:ea typeface="微软雅黑" panose="020B0503020204020204" charset="-122"/>
                <a:cs typeface="微软雅黑" panose="020B0503020204020204" charset="-122"/>
              </a:rPr>
              <a:t>数量</a:t>
            </a:r>
            <a:endParaRPr lang="zh-CN" altLang="en-US" sz="1600" b="1">
              <a:latin typeface="微软雅黑" panose="020B0503020204020204" charset="-122"/>
              <a:ea typeface="微软雅黑" panose="020B0503020204020204" charset="-122"/>
              <a:cs typeface="微软雅黑" panose="020B0503020204020204" charset="-122"/>
            </a:endParaRPr>
          </a:p>
        </p:txBody>
      </p:sp>
      <p:sp>
        <p:nvSpPr>
          <p:cNvPr id="37" name="圆角矩形 36"/>
          <p:cNvSpPr/>
          <p:nvPr/>
        </p:nvSpPr>
        <p:spPr>
          <a:xfrm>
            <a:off x="3451860" y="5498465"/>
            <a:ext cx="2183130" cy="248920"/>
          </a:xfrm>
          <a:prstGeom prst="roundRect">
            <a:avLst/>
          </a:prstGeom>
          <a:solidFill>
            <a:srgbClr val="1384CA"/>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sz="1600" b="1">
                <a:latin typeface="微软雅黑" panose="020B0503020204020204" charset="-122"/>
                <a:ea typeface="微软雅黑" panose="020B0503020204020204" charset="-122"/>
                <a:cs typeface="微软雅黑" panose="020B0503020204020204" charset="-122"/>
              </a:rPr>
              <a:t>新增</a:t>
            </a:r>
            <a:r>
              <a:rPr lang="en-US" altLang="zh-CN" sz="1600" b="1">
                <a:latin typeface="微软雅黑" panose="020B0503020204020204" charset="-122"/>
                <a:ea typeface="微软雅黑" panose="020B0503020204020204" charset="-122"/>
                <a:cs typeface="微软雅黑" panose="020B0503020204020204" charset="-122"/>
              </a:rPr>
              <a:t>follows</a:t>
            </a:r>
            <a:r>
              <a:rPr lang="zh-CN" altLang="en-US" sz="1600" b="1">
                <a:latin typeface="微软雅黑" panose="020B0503020204020204" charset="-122"/>
                <a:ea typeface="微软雅黑" panose="020B0503020204020204" charset="-122"/>
                <a:cs typeface="微软雅黑" panose="020B0503020204020204" charset="-122"/>
              </a:rPr>
              <a:t>数量</a:t>
            </a:r>
            <a:endParaRPr lang="zh-CN" altLang="en-US" sz="1600" b="1">
              <a:latin typeface="微软雅黑" panose="020B0503020204020204" charset="-122"/>
              <a:ea typeface="微软雅黑" panose="020B0503020204020204" charset="-122"/>
              <a:cs typeface="微软雅黑" panose="020B0503020204020204" charset="-122"/>
            </a:endParaRPr>
          </a:p>
        </p:txBody>
      </p:sp>
      <p:sp>
        <p:nvSpPr>
          <p:cNvPr id="38" name="圆角矩形 37"/>
          <p:cNvSpPr/>
          <p:nvPr/>
        </p:nvSpPr>
        <p:spPr>
          <a:xfrm>
            <a:off x="3451860" y="5857875"/>
            <a:ext cx="2183130" cy="248920"/>
          </a:xfrm>
          <a:prstGeom prst="roundRect">
            <a:avLst/>
          </a:prstGeom>
          <a:solidFill>
            <a:srgbClr val="1384CA"/>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sz="1600" b="1">
                <a:latin typeface="微软雅黑" panose="020B0503020204020204" charset="-122"/>
                <a:ea typeface="微软雅黑" panose="020B0503020204020204" charset="-122"/>
                <a:cs typeface="微软雅黑" panose="020B0503020204020204" charset="-122"/>
              </a:rPr>
              <a:t>新增</a:t>
            </a:r>
            <a:r>
              <a:rPr lang="en-US" altLang="zh-CN" sz="1600" b="1">
                <a:latin typeface="微软雅黑" panose="020B0503020204020204" charset="-122"/>
                <a:ea typeface="微软雅黑" panose="020B0503020204020204" charset="-122"/>
                <a:cs typeface="微软雅黑" panose="020B0503020204020204" charset="-122"/>
              </a:rPr>
              <a:t>star</a:t>
            </a:r>
            <a:r>
              <a:rPr lang="zh-CN" altLang="en-US" sz="1600" b="1">
                <a:latin typeface="微软雅黑" panose="020B0503020204020204" charset="-122"/>
                <a:ea typeface="微软雅黑" panose="020B0503020204020204" charset="-122"/>
                <a:cs typeface="微软雅黑" panose="020B0503020204020204" charset="-122"/>
              </a:rPr>
              <a:t>数量</a:t>
            </a:r>
            <a:endParaRPr lang="zh-CN" altLang="en-US" sz="1600" b="1">
              <a:latin typeface="微软雅黑" panose="020B0503020204020204" charset="-122"/>
              <a:ea typeface="微软雅黑" panose="020B0503020204020204" charset="-122"/>
              <a:cs typeface="微软雅黑" panose="020B0503020204020204" charset="-122"/>
            </a:endParaRPr>
          </a:p>
        </p:txBody>
      </p:sp>
      <p:cxnSp>
        <p:nvCxnSpPr>
          <p:cNvPr id="40" name="曲线连接符 39"/>
          <p:cNvCxnSpPr>
            <a:stCxn id="2" idx="3"/>
            <a:endCxn id="30" idx="1"/>
          </p:cNvCxnSpPr>
          <p:nvPr/>
        </p:nvCxnSpPr>
        <p:spPr>
          <a:xfrm flipV="1">
            <a:off x="2355215" y="4539615"/>
            <a:ext cx="1096645" cy="705485"/>
          </a:xfrm>
          <a:prstGeom prst="curvedConnector3">
            <a:avLst>
              <a:gd name="adj1" fmla="val 50029"/>
            </a:avLst>
          </a:prstGeom>
          <a:solidFill>
            <a:srgbClr val="1384CA"/>
          </a:solidFill>
        </p:spPr>
        <p:style>
          <a:lnRef idx="2">
            <a:schemeClr val="accent1"/>
          </a:lnRef>
          <a:fillRef idx="0">
            <a:srgbClr val="FFFFFF"/>
          </a:fillRef>
          <a:effectRef idx="0">
            <a:srgbClr val="FFFFFF"/>
          </a:effectRef>
          <a:fontRef idx="minor">
            <a:schemeClr val="tx1"/>
          </a:fontRef>
        </p:style>
      </p:cxnSp>
      <p:cxnSp>
        <p:nvCxnSpPr>
          <p:cNvPr id="43" name="曲线连接符 42"/>
          <p:cNvCxnSpPr>
            <a:stCxn id="2" idx="3"/>
            <a:endCxn id="35" idx="1"/>
          </p:cNvCxnSpPr>
          <p:nvPr/>
        </p:nvCxnSpPr>
        <p:spPr>
          <a:xfrm flipV="1">
            <a:off x="2355215" y="4901565"/>
            <a:ext cx="1096645" cy="343535"/>
          </a:xfrm>
          <a:prstGeom prst="curvedConnector3">
            <a:avLst>
              <a:gd name="adj1" fmla="val 50029"/>
            </a:avLst>
          </a:prstGeom>
          <a:solidFill>
            <a:srgbClr val="1384CA"/>
          </a:solidFill>
        </p:spPr>
        <p:style>
          <a:lnRef idx="2">
            <a:schemeClr val="accent1"/>
          </a:lnRef>
          <a:fillRef idx="0">
            <a:srgbClr val="FFFFFF"/>
          </a:fillRef>
          <a:effectRef idx="0">
            <a:srgbClr val="FFFFFF"/>
          </a:effectRef>
          <a:fontRef idx="minor">
            <a:schemeClr val="tx1"/>
          </a:fontRef>
        </p:style>
      </p:cxnSp>
      <p:cxnSp>
        <p:nvCxnSpPr>
          <p:cNvPr id="44" name="曲线连接符 43"/>
          <p:cNvCxnSpPr>
            <a:stCxn id="2" idx="3"/>
            <a:endCxn id="36" idx="1"/>
          </p:cNvCxnSpPr>
          <p:nvPr/>
        </p:nvCxnSpPr>
        <p:spPr>
          <a:xfrm>
            <a:off x="2355215" y="5245100"/>
            <a:ext cx="1096645" cy="18415"/>
          </a:xfrm>
          <a:prstGeom prst="curvedConnector3">
            <a:avLst>
              <a:gd name="adj1" fmla="val 50029"/>
            </a:avLst>
          </a:prstGeom>
          <a:solidFill>
            <a:srgbClr val="1384CA"/>
          </a:solidFill>
        </p:spPr>
        <p:style>
          <a:lnRef idx="2">
            <a:schemeClr val="accent1"/>
          </a:lnRef>
          <a:fillRef idx="0">
            <a:srgbClr val="FFFFFF"/>
          </a:fillRef>
          <a:effectRef idx="0">
            <a:srgbClr val="FFFFFF"/>
          </a:effectRef>
          <a:fontRef idx="minor">
            <a:schemeClr val="tx1"/>
          </a:fontRef>
        </p:style>
      </p:cxnSp>
      <p:cxnSp>
        <p:nvCxnSpPr>
          <p:cNvPr id="45" name="曲线连接符 44"/>
          <p:cNvCxnSpPr>
            <a:stCxn id="2" idx="3"/>
            <a:endCxn id="37" idx="1"/>
          </p:cNvCxnSpPr>
          <p:nvPr/>
        </p:nvCxnSpPr>
        <p:spPr>
          <a:xfrm>
            <a:off x="2355215" y="5245100"/>
            <a:ext cx="1096645" cy="377825"/>
          </a:xfrm>
          <a:prstGeom prst="curvedConnector3">
            <a:avLst>
              <a:gd name="adj1" fmla="val 50029"/>
            </a:avLst>
          </a:prstGeom>
          <a:solidFill>
            <a:srgbClr val="1384CA"/>
          </a:solidFill>
        </p:spPr>
        <p:style>
          <a:lnRef idx="2">
            <a:schemeClr val="accent1"/>
          </a:lnRef>
          <a:fillRef idx="0">
            <a:srgbClr val="FFFFFF"/>
          </a:fillRef>
          <a:effectRef idx="0">
            <a:srgbClr val="FFFFFF"/>
          </a:effectRef>
          <a:fontRef idx="minor">
            <a:schemeClr val="tx1"/>
          </a:fontRef>
        </p:style>
      </p:cxnSp>
      <p:cxnSp>
        <p:nvCxnSpPr>
          <p:cNvPr id="55" name="曲线连接符 54"/>
          <p:cNvCxnSpPr>
            <a:stCxn id="2" idx="3"/>
            <a:endCxn id="38" idx="1"/>
          </p:cNvCxnSpPr>
          <p:nvPr/>
        </p:nvCxnSpPr>
        <p:spPr>
          <a:xfrm>
            <a:off x="2355215" y="5245100"/>
            <a:ext cx="1096645" cy="737235"/>
          </a:xfrm>
          <a:prstGeom prst="curvedConnector3">
            <a:avLst>
              <a:gd name="adj1" fmla="val 50029"/>
            </a:avLst>
          </a:prstGeom>
          <a:solidFill>
            <a:srgbClr val="1384CA"/>
          </a:solidFill>
        </p:spPr>
        <p:style>
          <a:lnRef idx="2">
            <a:schemeClr val="accent1"/>
          </a:lnRef>
          <a:fillRef idx="0">
            <a:srgbClr val="FFFFFF"/>
          </a:fillRef>
          <a:effectRef idx="0">
            <a:srgbClr val="FFFFFF"/>
          </a:effectRef>
          <a:fontRef idx="minor">
            <a:schemeClr val="tx1"/>
          </a:fontRef>
        </p:style>
      </p:cxnSp>
      <p:graphicFrame>
        <p:nvGraphicFramePr>
          <p:cNvPr id="57" name="表格 56"/>
          <p:cNvGraphicFramePr/>
          <p:nvPr>
            <p:custDataLst>
              <p:tags r:id="rId13"/>
            </p:custDataLst>
          </p:nvPr>
        </p:nvGraphicFramePr>
        <p:xfrm>
          <a:off x="6337300" y="1566545"/>
          <a:ext cx="5520690" cy="3041650"/>
        </p:xfrm>
        <a:graphic>
          <a:graphicData uri="http://schemas.openxmlformats.org/drawingml/2006/table">
            <a:tbl>
              <a:tblPr firstRow="1" bandRow="1">
                <a:tableStyleId>{5C22544A-7EE6-4342-B048-85BDC9FD1C3A}</a:tableStyleId>
              </a:tblPr>
              <a:tblGrid>
                <a:gridCol w="1840230"/>
                <a:gridCol w="1840230"/>
                <a:gridCol w="1840230"/>
              </a:tblGrid>
              <a:tr h="640080">
                <a:tc>
                  <a:txBody>
                    <a:bodyPr/>
                    <a:p>
                      <a:pPr algn="ctr">
                        <a:buNone/>
                      </a:pPr>
                      <a:r>
                        <a:rPr lang="zh-CN" altLang="en-US" b="0" kern="100" dirty="0">
                          <a:effectLst/>
                          <a:latin typeface="微软雅黑" panose="020B0503020204020204" charset="-122"/>
                          <a:ea typeface="微软雅黑" panose="020B0503020204020204" charset="-122"/>
                          <a:cs typeface="Times New Roman" panose="02020603050405020304" charset="0"/>
                        </a:rPr>
                        <a:t>标签名称</a:t>
                      </a:r>
                      <a:endParaRPr lang="zh-CN" altLang="en-US"/>
                    </a:p>
                  </a:txBody>
                  <a:tcPr anchor="ctr" anchorCtr="0">
                    <a:solidFill>
                      <a:srgbClr val="1384CA"/>
                    </a:solidFill>
                  </a:tcPr>
                </a:tc>
                <a:tc>
                  <a:txBody>
                    <a:bodyPr/>
                    <a:p>
                      <a:pPr algn="ctr">
                        <a:buNone/>
                      </a:pPr>
                      <a:r>
                        <a:rPr lang="zh-CN" altLang="en-US" b="0">
                          <a:latin typeface="微软雅黑" panose="020B0503020204020204" charset="-122"/>
                          <a:ea typeface="微软雅黑" panose="020B0503020204020204" charset="-122"/>
                        </a:rPr>
                        <a:t>经</a:t>
                      </a:r>
                      <a:r>
                        <a:rPr lang="zh-CN" altLang="en-US" sz="1800" b="0" kern="100" dirty="0">
                          <a:effectLst/>
                          <a:latin typeface="微软雅黑" panose="020B0503020204020204" charset="-122"/>
                          <a:ea typeface="微软雅黑" panose="020B0503020204020204" charset="-122"/>
                          <a:cs typeface="Times New Roman" panose="02020603050405020304" charset="0"/>
                          <a:sym typeface="+mn-ea"/>
                        </a:rPr>
                        <a:t>熵值赋权法</a:t>
                      </a:r>
                      <a:endParaRPr lang="zh-CN" altLang="en-US" sz="1800" b="0" kern="100" dirty="0">
                        <a:effectLst/>
                        <a:latin typeface="微软雅黑" panose="020B0503020204020204" charset="-122"/>
                        <a:ea typeface="微软雅黑" panose="020B0503020204020204" charset="-122"/>
                        <a:cs typeface="Times New Roman" panose="02020603050405020304" charset="0"/>
                        <a:sym typeface="+mn-ea"/>
                      </a:endParaRPr>
                    </a:p>
                    <a:p>
                      <a:pPr algn="ctr">
                        <a:buNone/>
                      </a:pPr>
                      <a:r>
                        <a:rPr lang="zh-CN" altLang="en-US" sz="1800" b="0" kern="100" dirty="0">
                          <a:effectLst/>
                          <a:latin typeface="微软雅黑" panose="020B0503020204020204" charset="-122"/>
                          <a:ea typeface="微软雅黑" panose="020B0503020204020204" charset="-122"/>
                          <a:cs typeface="Times New Roman" panose="02020603050405020304" charset="0"/>
                          <a:sym typeface="+mn-ea"/>
                        </a:rPr>
                        <a:t>得权重</a:t>
                      </a:r>
                      <a:endParaRPr lang="zh-CN" altLang="en-US" b="0"/>
                    </a:p>
                  </a:txBody>
                  <a:tcPr anchor="ctr" anchorCtr="0">
                    <a:solidFill>
                      <a:srgbClr val="1384CA"/>
                    </a:solidFill>
                  </a:tcPr>
                </a:tc>
                <a:tc>
                  <a:txBody>
                    <a:bodyPr/>
                    <a:p>
                      <a:pPr algn="ctr">
                        <a:buNone/>
                      </a:pPr>
                      <a:r>
                        <a:rPr lang="zh-CN" altLang="en-US"/>
                        <a:t>经映射函数转换</a:t>
                      </a:r>
                      <a:endParaRPr lang="zh-CN" altLang="en-US"/>
                    </a:p>
                  </a:txBody>
                  <a:tcPr anchor="ctr" anchorCtr="0">
                    <a:solidFill>
                      <a:srgbClr val="1384CA"/>
                    </a:solidFill>
                  </a:tcPr>
                </a:tc>
              </a:tr>
              <a:tr h="400050">
                <a:tc>
                  <a:txBody>
                    <a:bodyPr/>
                    <a:p>
                      <a:pPr algn="ctr"/>
                      <a:r>
                        <a:rPr lang="zh-CN" altLang="en-US" sz="1600" b="0">
                          <a:latin typeface="微软雅黑" panose="020B0503020204020204" charset="-122"/>
                          <a:ea typeface="微软雅黑" panose="020B0503020204020204" charset="-122"/>
                          <a:sym typeface="+mn-ea"/>
                        </a:rPr>
                        <a:t>项目活跃度</a:t>
                      </a:r>
                      <a:endParaRPr lang="zh-CN" altLang="en-US" sz="1600" b="0">
                        <a:latin typeface="微软雅黑" panose="020B0503020204020204" charset="-122"/>
                        <a:ea typeface="微软雅黑" panose="020B0503020204020204" charset="-122"/>
                        <a:sym typeface="+mn-ea"/>
                      </a:endParaRPr>
                    </a:p>
                  </a:txBody>
                  <a:tcPr anchor="ctr" anchorCtr="0"/>
                </a:tc>
                <a:tc>
                  <a:txBody>
                    <a:bodyPr/>
                    <a:p>
                      <a:pPr algn="ctr">
                        <a:buNone/>
                      </a:pPr>
                      <a:r>
                        <a:rPr lang="en-US" altLang="zh-CN" sz="1600">
                          <a:latin typeface="Times New Roman" panose="02020603050405020304" charset="0"/>
                          <a:cs typeface="Times New Roman" panose="02020603050405020304" charset="0"/>
                        </a:rPr>
                        <a:t>W</a:t>
                      </a:r>
                      <a:r>
                        <a:rPr lang="en-US" altLang="zh-CN" sz="1600" baseline="-25000">
                          <a:latin typeface="Times New Roman" panose="02020603050405020304" charset="0"/>
                          <a:cs typeface="Times New Roman" panose="02020603050405020304" charset="0"/>
                        </a:rPr>
                        <a:t>p_activity</a:t>
                      </a:r>
                      <a:endParaRPr lang="en-US" altLang="zh-CN" sz="1600" baseline="-25000">
                        <a:latin typeface="Times New Roman" panose="02020603050405020304" charset="0"/>
                        <a:cs typeface="Times New Roman" panose="02020603050405020304" charset="0"/>
                      </a:endParaRPr>
                    </a:p>
                  </a:txBody>
                  <a:tcPr anchor="ctr" anchorCtr="0"/>
                </a:tc>
                <a:tc>
                  <a:txBody>
                    <a:bodyPr/>
                    <a:p>
                      <a:pPr algn="ctr">
                        <a:buNone/>
                      </a:pPr>
                      <a:r>
                        <a:rPr lang="en-US" altLang="zh-CN" sz="1600">
                          <a:latin typeface="Times New Roman" panose="02020603050405020304" charset="0"/>
                          <a:cs typeface="Times New Roman" panose="02020603050405020304" charset="0"/>
                        </a:rPr>
                        <a:t>f(Z</a:t>
                      </a:r>
                      <a:r>
                        <a:rPr lang="en-US" altLang="zh-CN" sz="1600" baseline="-25000">
                          <a:latin typeface="Times New Roman" panose="02020603050405020304" charset="0"/>
                          <a:cs typeface="Times New Roman" panose="02020603050405020304" charset="0"/>
                          <a:sym typeface="+mn-ea"/>
                        </a:rPr>
                        <a:t>p_activity</a:t>
                      </a:r>
                      <a:r>
                        <a:rPr lang="en-US" altLang="zh-CN" sz="1600">
                          <a:latin typeface="Times New Roman" panose="02020603050405020304" charset="0"/>
                          <a:cs typeface="Times New Roman" panose="02020603050405020304" charset="0"/>
                        </a:rPr>
                        <a:t>)</a:t>
                      </a:r>
                      <a:endParaRPr lang="en-US" altLang="zh-CN" sz="1600">
                        <a:latin typeface="Times New Roman" panose="02020603050405020304" charset="0"/>
                        <a:cs typeface="Times New Roman" panose="02020603050405020304" charset="0"/>
                      </a:endParaRPr>
                    </a:p>
                  </a:txBody>
                  <a:tcPr anchor="ctr" anchorCtr="0"/>
                </a:tc>
              </a:tr>
              <a:tr h="400685">
                <a:tc>
                  <a:txBody>
                    <a:bodyPr/>
                    <a:p>
                      <a:pPr algn="ctr"/>
                      <a:r>
                        <a:rPr lang="zh-CN" altLang="en-US" sz="1600" b="0">
                          <a:latin typeface="微软雅黑" panose="020B0503020204020204" charset="-122"/>
                          <a:ea typeface="微软雅黑" panose="020B0503020204020204" charset="-122"/>
                          <a:sym typeface="+mn-ea"/>
                        </a:rPr>
                        <a:t>新增贡献者数量</a:t>
                      </a:r>
                      <a:endParaRPr lang="zh-CN" altLang="en-US" sz="1600" b="0">
                        <a:latin typeface="微软雅黑" panose="020B0503020204020204" charset="-122"/>
                        <a:ea typeface="微软雅黑" panose="020B0503020204020204" charset="-122"/>
                        <a:sym typeface="+mn-ea"/>
                      </a:endParaRPr>
                    </a:p>
                  </a:txBody>
                  <a:tcPr anchor="ctr" anchorCtr="0"/>
                </a:tc>
                <a:tc>
                  <a:txBody>
                    <a:bodyPr/>
                    <a:p>
                      <a:pPr algn="ctr">
                        <a:buNone/>
                      </a:pPr>
                      <a:r>
                        <a:rPr lang="en-US" altLang="zh-CN" sz="1600">
                          <a:latin typeface="Times New Roman" panose="02020603050405020304" charset="0"/>
                          <a:cs typeface="Times New Roman" panose="02020603050405020304" charset="0"/>
                        </a:rPr>
                        <a:t>W</a:t>
                      </a:r>
                      <a:r>
                        <a:rPr lang="en-US" altLang="zh-CN" sz="1600" kern="100" baseline="-25000" dirty="0">
                          <a:effectLst/>
                          <a:latin typeface="Times New Roman" panose="02020603050405020304" charset="0"/>
                          <a:ea typeface="微软雅黑" panose="020B0503020204020204" charset="-122"/>
                          <a:cs typeface="Times New Roman" panose="02020603050405020304" charset="0"/>
                          <a:sym typeface="+mn-ea"/>
                        </a:rPr>
                        <a:t>n_participant</a:t>
                      </a:r>
                      <a:endParaRPr lang="en-US" altLang="zh-CN" sz="1600" baseline="-25000">
                        <a:latin typeface="Times New Roman" panose="02020603050405020304" charset="0"/>
                        <a:cs typeface="Times New Roman" panose="02020603050405020304" charset="0"/>
                      </a:endParaRPr>
                    </a:p>
                  </a:txBody>
                  <a:tcPr anchor="ctr" anchorCtr="0"/>
                </a:tc>
                <a:tc>
                  <a:txBody>
                    <a:bodyPr/>
                    <a:p>
                      <a:pPr algn="ctr">
                        <a:buNone/>
                      </a:pPr>
                      <a:r>
                        <a:rPr lang="en-US" altLang="zh-CN" sz="1600">
                          <a:latin typeface="Times New Roman" panose="02020603050405020304" charset="0"/>
                          <a:cs typeface="Times New Roman" panose="02020603050405020304" charset="0"/>
                        </a:rPr>
                        <a:t>f(Z</a:t>
                      </a:r>
                      <a:r>
                        <a:rPr lang="en-US" altLang="zh-CN" sz="1600" kern="100" baseline="-25000" dirty="0">
                          <a:effectLst/>
                          <a:latin typeface="Times New Roman" panose="02020603050405020304" charset="0"/>
                          <a:ea typeface="微软雅黑" panose="020B0503020204020204" charset="-122"/>
                          <a:cs typeface="Times New Roman" panose="02020603050405020304" charset="0"/>
                          <a:sym typeface="+mn-ea"/>
                        </a:rPr>
                        <a:t>n_participant</a:t>
                      </a:r>
                      <a:r>
                        <a:rPr lang="en-US" altLang="zh-CN" sz="1600">
                          <a:latin typeface="Times New Roman" panose="02020603050405020304" charset="0"/>
                          <a:cs typeface="Times New Roman" panose="02020603050405020304" charset="0"/>
                        </a:rPr>
                        <a:t>)</a:t>
                      </a:r>
                      <a:endParaRPr lang="en-US" altLang="zh-CN" sz="1600">
                        <a:latin typeface="Times New Roman" panose="02020603050405020304" charset="0"/>
                        <a:cs typeface="Times New Roman" panose="02020603050405020304" charset="0"/>
                      </a:endParaRPr>
                    </a:p>
                  </a:txBody>
                  <a:tcPr anchor="ctr" anchorCtr="0"/>
                </a:tc>
              </a:tr>
              <a:tr h="400050">
                <a:tc>
                  <a:txBody>
                    <a:bodyPr/>
                    <a:p>
                      <a:pPr algn="ctr"/>
                      <a:r>
                        <a:rPr lang="zh-CN" altLang="en-US" sz="1600" b="0">
                          <a:latin typeface="微软雅黑" panose="020B0503020204020204" charset="-122"/>
                          <a:ea typeface="微软雅黑" panose="020B0503020204020204" charset="-122"/>
                          <a:cs typeface="微软雅黑" panose="020B0503020204020204" charset="-122"/>
                          <a:sym typeface="+mn-ea"/>
                        </a:rPr>
                        <a:t>新增</a:t>
                      </a:r>
                      <a:r>
                        <a:rPr lang="en-US" altLang="zh-CN" sz="1600" b="0">
                          <a:latin typeface="微软雅黑" panose="020B0503020204020204" charset="-122"/>
                          <a:ea typeface="微软雅黑" panose="020B0503020204020204" charset="-122"/>
                          <a:cs typeface="微软雅黑" panose="020B0503020204020204" charset="-122"/>
                          <a:sym typeface="+mn-ea"/>
                        </a:rPr>
                        <a:t>forks</a:t>
                      </a:r>
                      <a:r>
                        <a:rPr lang="zh-CN" altLang="en-US" sz="1600" b="0">
                          <a:latin typeface="微软雅黑" panose="020B0503020204020204" charset="-122"/>
                          <a:ea typeface="微软雅黑" panose="020B0503020204020204" charset="-122"/>
                          <a:cs typeface="微软雅黑" panose="020B0503020204020204" charset="-122"/>
                          <a:sym typeface="+mn-ea"/>
                        </a:rPr>
                        <a:t>数量</a:t>
                      </a:r>
                      <a:endParaRPr lang="zh-CN" altLang="en-US" sz="1600" b="0">
                        <a:latin typeface="微软雅黑" panose="020B0503020204020204" charset="-122"/>
                        <a:ea typeface="微软雅黑" panose="020B0503020204020204" charset="-122"/>
                        <a:cs typeface="微软雅黑" panose="020B0503020204020204" charset="-122"/>
                        <a:sym typeface="+mn-ea"/>
                      </a:endParaRPr>
                    </a:p>
                  </a:txBody>
                  <a:tcPr anchor="ctr" anchorCtr="0"/>
                </a:tc>
                <a:tc>
                  <a:txBody>
                    <a:bodyPr/>
                    <a:p>
                      <a:pPr algn="ctr">
                        <a:buNone/>
                      </a:pPr>
                      <a:r>
                        <a:rPr lang="en-US" altLang="zh-CN" sz="1600">
                          <a:latin typeface="Times New Roman" panose="02020603050405020304" charset="0"/>
                          <a:cs typeface="Times New Roman" panose="02020603050405020304" charset="0"/>
                        </a:rPr>
                        <a:t>W</a:t>
                      </a:r>
                      <a:r>
                        <a:rPr lang="en-US" altLang="zh-CN" sz="1600" baseline="-25000">
                          <a:latin typeface="Times New Roman" panose="02020603050405020304" charset="0"/>
                          <a:cs typeface="Times New Roman" panose="02020603050405020304" charset="0"/>
                        </a:rPr>
                        <a:t>n_forks</a:t>
                      </a:r>
                      <a:endParaRPr lang="en-US" altLang="zh-CN" sz="1600" baseline="-25000">
                        <a:latin typeface="Times New Roman" panose="02020603050405020304" charset="0"/>
                        <a:cs typeface="Times New Roman" panose="02020603050405020304" charset="0"/>
                      </a:endParaRPr>
                    </a:p>
                  </a:txBody>
                  <a:tcPr anchor="ctr" anchorCtr="0"/>
                </a:tc>
                <a:tc>
                  <a:txBody>
                    <a:bodyPr/>
                    <a:p>
                      <a:pPr algn="ctr">
                        <a:buNone/>
                      </a:pPr>
                      <a:r>
                        <a:rPr lang="en-US" altLang="zh-CN" sz="1600">
                          <a:latin typeface="Times New Roman" panose="02020603050405020304" charset="0"/>
                          <a:cs typeface="Times New Roman" panose="02020603050405020304" charset="0"/>
                        </a:rPr>
                        <a:t>f(Z</a:t>
                      </a:r>
                      <a:r>
                        <a:rPr lang="en-US" altLang="zh-CN" sz="1600" baseline="-25000">
                          <a:latin typeface="Times New Roman" panose="02020603050405020304" charset="0"/>
                          <a:cs typeface="Times New Roman" panose="02020603050405020304" charset="0"/>
                          <a:sym typeface="+mn-ea"/>
                        </a:rPr>
                        <a:t>n_forks</a:t>
                      </a:r>
                      <a:r>
                        <a:rPr lang="en-US" altLang="zh-CN" sz="1600">
                          <a:latin typeface="Times New Roman" panose="02020603050405020304" charset="0"/>
                          <a:cs typeface="Times New Roman" panose="02020603050405020304" charset="0"/>
                        </a:rPr>
                        <a:t>)</a:t>
                      </a:r>
                      <a:endParaRPr lang="zh-CN" altLang="en-US" sz="1600">
                        <a:latin typeface="Times New Roman" panose="02020603050405020304" charset="0"/>
                        <a:cs typeface="Times New Roman" panose="02020603050405020304" charset="0"/>
                      </a:endParaRPr>
                    </a:p>
                  </a:txBody>
                  <a:tcPr anchor="ctr" anchorCtr="0"/>
                </a:tc>
              </a:tr>
              <a:tr h="400050">
                <a:tc>
                  <a:txBody>
                    <a:bodyPr/>
                    <a:p>
                      <a:pPr algn="ctr"/>
                      <a:r>
                        <a:rPr lang="zh-CN" altLang="en-US" sz="1600" b="0">
                          <a:latin typeface="微软雅黑" panose="020B0503020204020204" charset="-122"/>
                          <a:ea typeface="微软雅黑" panose="020B0503020204020204" charset="-122"/>
                          <a:cs typeface="微软雅黑" panose="020B0503020204020204" charset="-122"/>
                          <a:sym typeface="+mn-ea"/>
                        </a:rPr>
                        <a:t>新增</a:t>
                      </a:r>
                      <a:r>
                        <a:rPr lang="en-US" altLang="zh-CN" sz="1600" b="0">
                          <a:latin typeface="微软雅黑" panose="020B0503020204020204" charset="-122"/>
                          <a:ea typeface="微软雅黑" panose="020B0503020204020204" charset="-122"/>
                          <a:cs typeface="微软雅黑" panose="020B0503020204020204" charset="-122"/>
                          <a:sym typeface="+mn-ea"/>
                        </a:rPr>
                        <a:t>follows</a:t>
                      </a:r>
                      <a:r>
                        <a:rPr lang="zh-CN" altLang="en-US" sz="1600" b="0">
                          <a:latin typeface="微软雅黑" panose="020B0503020204020204" charset="-122"/>
                          <a:ea typeface="微软雅黑" panose="020B0503020204020204" charset="-122"/>
                          <a:cs typeface="微软雅黑" panose="020B0503020204020204" charset="-122"/>
                          <a:sym typeface="+mn-ea"/>
                        </a:rPr>
                        <a:t>数量</a:t>
                      </a:r>
                      <a:endParaRPr lang="zh-CN" altLang="en-US" sz="1600" b="0">
                        <a:latin typeface="微软雅黑" panose="020B0503020204020204" charset="-122"/>
                        <a:ea typeface="微软雅黑" panose="020B0503020204020204" charset="-122"/>
                        <a:cs typeface="微软雅黑" panose="020B0503020204020204" charset="-122"/>
                        <a:sym typeface="+mn-ea"/>
                      </a:endParaRPr>
                    </a:p>
                  </a:txBody>
                  <a:tcPr anchor="ctr" anchorCtr="0"/>
                </a:tc>
                <a:tc>
                  <a:txBody>
                    <a:bodyPr/>
                    <a:p>
                      <a:pPr algn="ctr">
                        <a:buNone/>
                      </a:pPr>
                      <a:r>
                        <a:rPr lang="en-US" altLang="zh-CN" sz="1600">
                          <a:latin typeface="Times New Roman" panose="02020603050405020304" charset="0"/>
                          <a:cs typeface="Times New Roman" panose="02020603050405020304" charset="0"/>
                        </a:rPr>
                        <a:t>W</a:t>
                      </a:r>
                      <a:r>
                        <a:rPr lang="en-US" altLang="zh-CN" sz="1600" baseline="-25000">
                          <a:latin typeface="Times New Roman" panose="02020603050405020304" charset="0"/>
                          <a:cs typeface="Times New Roman" panose="02020603050405020304" charset="0"/>
                        </a:rPr>
                        <a:t>n_follows</a:t>
                      </a:r>
                      <a:endParaRPr lang="en-US" altLang="zh-CN" sz="1600" baseline="-25000">
                        <a:latin typeface="Times New Roman" panose="02020603050405020304" charset="0"/>
                        <a:cs typeface="Times New Roman" panose="02020603050405020304" charset="0"/>
                      </a:endParaRPr>
                    </a:p>
                  </a:txBody>
                  <a:tcPr anchor="ctr" anchorCtr="0"/>
                </a:tc>
                <a:tc>
                  <a:txBody>
                    <a:bodyPr/>
                    <a:p>
                      <a:pPr algn="ctr">
                        <a:buNone/>
                      </a:pPr>
                      <a:r>
                        <a:rPr lang="en-US" altLang="zh-CN" sz="1600">
                          <a:latin typeface="Times New Roman" panose="02020603050405020304" charset="0"/>
                          <a:cs typeface="Times New Roman" panose="02020603050405020304" charset="0"/>
                        </a:rPr>
                        <a:t>f(Z</a:t>
                      </a:r>
                      <a:r>
                        <a:rPr lang="en-US" altLang="zh-CN" sz="1600" baseline="-25000">
                          <a:latin typeface="Times New Roman" panose="02020603050405020304" charset="0"/>
                          <a:cs typeface="Times New Roman" panose="02020603050405020304" charset="0"/>
                          <a:sym typeface="+mn-ea"/>
                        </a:rPr>
                        <a:t>n_follows</a:t>
                      </a:r>
                      <a:r>
                        <a:rPr lang="en-US" altLang="zh-CN" sz="1600">
                          <a:latin typeface="Times New Roman" panose="02020603050405020304" charset="0"/>
                          <a:cs typeface="Times New Roman" panose="02020603050405020304" charset="0"/>
                        </a:rPr>
                        <a:t>)</a:t>
                      </a:r>
                      <a:endParaRPr lang="zh-CN" altLang="en-US" sz="1600">
                        <a:latin typeface="Times New Roman" panose="02020603050405020304" charset="0"/>
                        <a:cs typeface="Times New Roman" panose="02020603050405020304" charset="0"/>
                      </a:endParaRPr>
                    </a:p>
                  </a:txBody>
                  <a:tcPr anchor="ctr" anchorCtr="0"/>
                </a:tc>
              </a:tr>
              <a:tr h="400685">
                <a:tc>
                  <a:txBody>
                    <a:bodyPr/>
                    <a:p>
                      <a:pPr algn="ctr"/>
                      <a:r>
                        <a:rPr lang="zh-CN" altLang="en-US" sz="1600" b="0">
                          <a:latin typeface="微软雅黑" panose="020B0503020204020204" charset="-122"/>
                          <a:ea typeface="微软雅黑" panose="020B0503020204020204" charset="-122"/>
                          <a:cs typeface="微软雅黑" panose="020B0503020204020204" charset="-122"/>
                          <a:sym typeface="+mn-ea"/>
                        </a:rPr>
                        <a:t>新增</a:t>
                      </a:r>
                      <a:r>
                        <a:rPr lang="en-US" altLang="zh-CN" sz="1600" b="0">
                          <a:latin typeface="微软雅黑" panose="020B0503020204020204" charset="-122"/>
                          <a:ea typeface="微软雅黑" panose="020B0503020204020204" charset="-122"/>
                          <a:cs typeface="微软雅黑" panose="020B0503020204020204" charset="-122"/>
                          <a:sym typeface="+mn-ea"/>
                        </a:rPr>
                        <a:t>star</a:t>
                      </a:r>
                      <a:r>
                        <a:rPr lang="zh-CN" altLang="en-US" sz="1600" b="0">
                          <a:latin typeface="微软雅黑" panose="020B0503020204020204" charset="-122"/>
                          <a:ea typeface="微软雅黑" panose="020B0503020204020204" charset="-122"/>
                          <a:cs typeface="微软雅黑" panose="020B0503020204020204" charset="-122"/>
                          <a:sym typeface="+mn-ea"/>
                        </a:rPr>
                        <a:t>数量</a:t>
                      </a:r>
                      <a:endParaRPr lang="zh-CN" altLang="en-US" sz="1600" b="0">
                        <a:latin typeface="微软雅黑" panose="020B0503020204020204" charset="-122"/>
                        <a:ea typeface="微软雅黑" panose="020B0503020204020204" charset="-122"/>
                        <a:cs typeface="微软雅黑" panose="020B0503020204020204" charset="-122"/>
                        <a:sym typeface="+mn-ea"/>
                      </a:endParaRPr>
                    </a:p>
                  </a:txBody>
                  <a:tcPr anchor="ctr" anchorCtr="0"/>
                </a:tc>
                <a:tc>
                  <a:txBody>
                    <a:bodyPr/>
                    <a:p>
                      <a:pPr algn="ctr">
                        <a:buNone/>
                      </a:pPr>
                      <a:r>
                        <a:rPr lang="en-US" altLang="zh-CN" sz="1600">
                          <a:latin typeface="Times New Roman" panose="02020603050405020304" charset="0"/>
                          <a:cs typeface="Times New Roman" panose="02020603050405020304" charset="0"/>
                        </a:rPr>
                        <a:t>W</a:t>
                      </a:r>
                      <a:r>
                        <a:rPr lang="en-US" altLang="zh-CN" sz="1600" baseline="-25000">
                          <a:latin typeface="Times New Roman" panose="02020603050405020304" charset="0"/>
                          <a:cs typeface="Times New Roman" panose="02020603050405020304" charset="0"/>
                        </a:rPr>
                        <a:t>n_stars</a:t>
                      </a:r>
                      <a:endParaRPr lang="en-US" altLang="zh-CN" sz="1600" baseline="-25000">
                        <a:latin typeface="Times New Roman" panose="02020603050405020304" charset="0"/>
                        <a:cs typeface="Times New Roman" panose="02020603050405020304" charset="0"/>
                      </a:endParaRPr>
                    </a:p>
                  </a:txBody>
                  <a:tcPr anchor="ctr" anchorCtr="0"/>
                </a:tc>
                <a:tc>
                  <a:txBody>
                    <a:bodyPr/>
                    <a:p>
                      <a:pPr algn="ctr">
                        <a:buNone/>
                      </a:pPr>
                      <a:r>
                        <a:rPr lang="en-US" altLang="zh-CN" sz="1600">
                          <a:latin typeface="Times New Roman" panose="02020603050405020304" charset="0"/>
                          <a:cs typeface="Times New Roman" panose="02020603050405020304" charset="0"/>
                        </a:rPr>
                        <a:t>f(Z</a:t>
                      </a:r>
                      <a:r>
                        <a:rPr lang="en-US" altLang="zh-CN" sz="1600" baseline="-25000">
                          <a:latin typeface="Times New Roman" panose="02020603050405020304" charset="0"/>
                          <a:cs typeface="Times New Roman" panose="02020603050405020304" charset="0"/>
                          <a:sym typeface="+mn-ea"/>
                        </a:rPr>
                        <a:t>n_stars</a:t>
                      </a:r>
                      <a:r>
                        <a:rPr lang="en-US" altLang="zh-CN" sz="1600">
                          <a:latin typeface="Times New Roman" panose="02020603050405020304" charset="0"/>
                          <a:cs typeface="Times New Roman" panose="02020603050405020304" charset="0"/>
                        </a:rPr>
                        <a:t>)</a:t>
                      </a:r>
                      <a:endParaRPr lang="zh-CN" altLang="en-US" sz="1600">
                        <a:latin typeface="Times New Roman" panose="02020603050405020304" charset="0"/>
                        <a:cs typeface="Times New Roman" panose="02020603050405020304" charset="0"/>
                      </a:endParaRPr>
                    </a:p>
                  </a:txBody>
                  <a:tcPr anchor="ctr" anchorCtr="0"/>
                </a:tc>
              </a:tr>
            </a:tbl>
          </a:graphicData>
        </a:graphic>
      </p:graphicFrame>
      <p:sp>
        <p:nvSpPr>
          <p:cNvPr id="58" name="文本框 57"/>
          <p:cNvSpPr txBox="1">
            <a:spLocks noChangeAspect="1"/>
          </p:cNvSpPr>
          <p:nvPr>
            <p:custDataLst>
              <p:tags r:id="rId14"/>
            </p:custDataLst>
          </p:nvPr>
        </p:nvSpPr>
        <p:spPr>
          <a:xfrm flipH="1">
            <a:off x="6313805" y="4648835"/>
            <a:ext cx="5570220" cy="1337945"/>
          </a:xfrm>
          <a:prstGeom prst="rect">
            <a:avLst/>
          </a:prstGeom>
          <a:noFill/>
        </p:spPr>
        <p:txBody>
          <a:bodyPr wrap="square" rtlCol="0">
            <a:spAutoFit/>
          </a:bodyPr>
          <a:p>
            <a:pPr marR="0" indent="0" algn="just" fontAlgn="auto">
              <a:lnSpc>
                <a:spcPct val="150000"/>
              </a:lnSpc>
              <a:spcBef>
                <a:spcPts val="0"/>
              </a:spcBef>
              <a:spcAft>
                <a:spcPts val="0"/>
              </a:spcAft>
            </a:pPr>
            <a:r>
              <a:rPr lang="en-US" altLang="zh-CN" sz="1800" kern="100" dirty="0">
                <a:effectLst/>
                <a:latin typeface="Times New Roman" panose="02020603050405020304" charset="0"/>
                <a:ea typeface="微软雅黑" panose="020B0503020204020204" charset="-122"/>
                <a:cs typeface="Times New Roman" panose="02020603050405020304" charset="0"/>
              </a:rPr>
              <a:t>H</a:t>
            </a:r>
            <a:r>
              <a:rPr lang="en-US" altLang="zh-CN" sz="1800" kern="100" baseline="-25000" dirty="0">
                <a:effectLst/>
                <a:latin typeface="Times New Roman" panose="02020603050405020304" charset="0"/>
                <a:ea typeface="微软雅黑" panose="020B0503020204020204" charset="-122"/>
                <a:cs typeface="Times New Roman" panose="02020603050405020304" charset="0"/>
              </a:rPr>
              <a:t>development_trend</a:t>
            </a:r>
            <a:r>
              <a:rPr lang="en-US" altLang="zh-CN" sz="1800" kern="100" dirty="0">
                <a:effectLst/>
                <a:latin typeface="Times New Roman" panose="02020603050405020304" charset="0"/>
                <a:ea typeface="微软雅黑" panose="020B0503020204020204" charset="-122"/>
                <a:cs typeface="Times New Roman" panose="02020603050405020304" charset="0"/>
              </a:rPr>
              <a:t>=W</a:t>
            </a:r>
            <a:r>
              <a:rPr lang="en-US" altLang="zh-CN" baseline="-25000">
                <a:sym typeface="+mn-ea"/>
              </a:rPr>
              <a:t>p_activity</a:t>
            </a:r>
            <a:r>
              <a:rPr lang="en-US" altLang="en-US" sz="1800" kern="100" dirty="0">
                <a:effectLst/>
                <a:latin typeface="Times New Roman" panose="02020603050405020304" charset="0"/>
                <a:ea typeface="微软雅黑" panose="020B0503020204020204" charset="-122"/>
                <a:cs typeface="Times New Roman" panose="02020603050405020304" charset="0"/>
              </a:rPr>
              <a:t>×</a:t>
            </a:r>
            <a:r>
              <a:rPr lang="en-US" altLang="zh-CN" sz="1800" kern="100" dirty="0">
                <a:effectLst/>
                <a:latin typeface="Times New Roman" panose="02020603050405020304" charset="0"/>
                <a:ea typeface="微软雅黑" panose="020B0503020204020204" charset="-122"/>
                <a:cs typeface="Times New Roman" panose="02020603050405020304" charset="0"/>
              </a:rPr>
              <a:t>f(Z</a:t>
            </a:r>
            <a:r>
              <a:rPr lang="en-US" altLang="zh-CN" baseline="-25000">
                <a:sym typeface="+mn-ea"/>
              </a:rPr>
              <a:t>p_activity</a:t>
            </a:r>
            <a:r>
              <a:rPr lang="en-US" altLang="zh-CN" sz="1800" kern="100" dirty="0">
                <a:effectLst/>
                <a:latin typeface="Times New Roman" panose="02020603050405020304" charset="0"/>
                <a:ea typeface="微软雅黑" panose="020B0503020204020204" charset="-122"/>
                <a:cs typeface="Times New Roman" panose="02020603050405020304" charset="0"/>
              </a:rPr>
              <a:t>)+W</a:t>
            </a:r>
            <a:r>
              <a:rPr lang="en-US" altLang="zh-CN" kern="100" baseline="-25000" dirty="0">
                <a:effectLst/>
                <a:latin typeface="Times New Roman" panose="02020603050405020304" charset="0"/>
                <a:ea typeface="微软雅黑" panose="020B0503020204020204" charset="-122"/>
                <a:cs typeface="Times New Roman" panose="02020603050405020304" charset="0"/>
                <a:sym typeface="+mn-ea"/>
              </a:rPr>
              <a:t>n_participant</a:t>
            </a:r>
            <a:r>
              <a:rPr lang="en-US" altLang="en-US" sz="1800" kern="100" dirty="0">
                <a:effectLst/>
                <a:latin typeface="Times New Roman" panose="02020603050405020304" charset="0"/>
                <a:ea typeface="微软雅黑" panose="020B0503020204020204" charset="-122"/>
                <a:cs typeface="Times New Roman" panose="02020603050405020304" charset="0"/>
              </a:rPr>
              <a:t>×</a:t>
            </a:r>
            <a:r>
              <a:rPr lang="en-US" altLang="zh-CN" sz="1800" kern="100" dirty="0">
                <a:effectLst/>
                <a:latin typeface="Times New Roman" panose="02020603050405020304" charset="0"/>
                <a:ea typeface="微软雅黑" panose="020B0503020204020204" charset="-122"/>
                <a:cs typeface="Times New Roman" panose="02020603050405020304" charset="0"/>
              </a:rPr>
              <a:t>f(Z</a:t>
            </a:r>
            <a:r>
              <a:rPr lang="en-US" altLang="zh-CN" kern="100" baseline="-25000" dirty="0">
                <a:effectLst/>
                <a:latin typeface="Times New Roman" panose="02020603050405020304" charset="0"/>
                <a:ea typeface="微软雅黑" panose="020B0503020204020204" charset="-122"/>
                <a:cs typeface="Times New Roman" panose="02020603050405020304" charset="0"/>
                <a:sym typeface="+mn-ea"/>
              </a:rPr>
              <a:t>n_participant</a:t>
            </a:r>
            <a:r>
              <a:rPr lang="en-US" altLang="zh-CN" sz="1800" kern="100" dirty="0">
                <a:effectLst/>
                <a:latin typeface="Times New Roman" panose="02020603050405020304" charset="0"/>
                <a:ea typeface="微软雅黑" panose="020B0503020204020204" charset="-122"/>
                <a:cs typeface="Times New Roman" panose="02020603050405020304" charset="0"/>
              </a:rPr>
              <a:t>)+W</a:t>
            </a:r>
            <a:r>
              <a:rPr lang="en-US" altLang="zh-CN" baseline="-25000">
                <a:sym typeface="+mn-ea"/>
              </a:rPr>
              <a:t>n_forks</a:t>
            </a:r>
            <a:r>
              <a:rPr lang="en-US" altLang="en-US" sz="1800" kern="100" dirty="0">
                <a:effectLst/>
                <a:latin typeface="Times New Roman" panose="02020603050405020304" charset="0"/>
                <a:ea typeface="微软雅黑" panose="020B0503020204020204" charset="-122"/>
                <a:cs typeface="Times New Roman" panose="02020603050405020304" charset="0"/>
              </a:rPr>
              <a:t>×</a:t>
            </a:r>
            <a:r>
              <a:rPr lang="en-US" altLang="zh-CN" sz="1800" kern="100" dirty="0">
                <a:effectLst/>
                <a:latin typeface="Times New Roman" panose="02020603050405020304" charset="0"/>
                <a:ea typeface="微软雅黑" panose="020B0503020204020204" charset="-122"/>
                <a:cs typeface="Times New Roman" panose="02020603050405020304" charset="0"/>
              </a:rPr>
              <a:t>f(Z</a:t>
            </a:r>
            <a:r>
              <a:rPr lang="en-US" altLang="zh-CN" baseline="-25000">
                <a:sym typeface="+mn-ea"/>
              </a:rPr>
              <a:t>n_forks</a:t>
            </a:r>
            <a:r>
              <a:rPr lang="en-US" altLang="zh-CN" sz="1800" kern="100" dirty="0">
                <a:effectLst/>
                <a:latin typeface="Times New Roman" panose="02020603050405020304" charset="0"/>
                <a:ea typeface="微软雅黑" panose="020B0503020204020204" charset="-122"/>
                <a:cs typeface="Times New Roman" panose="02020603050405020304" charset="0"/>
              </a:rPr>
              <a:t>)+W</a:t>
            </a:r>
            <a:r>
              <a:rPr lang="en-US" altLang="zh-CN" baseline="-25000">
                <a:sym typeface="+mn-ea"/>
              </a:rPr>
              <a:t>n_follows</a:t>
            </a:r>
            <a:r>
              <a:rPr lang="en-US" altLang="en-US" sz="1800" kern="100" dirty="0">
                <a:effectLst/>
                <a:latin typeface="Times New Roman" panose="02020603050405020304" charset="0"/>
                <a:ea typeface="微软雅黑" panose="020B0503020204020204" charset="-122"/>
                <a:cs typeface="Times New Roman" panose="02020603050405020304" charset="0"/>
              </a:rPr>
              <a:t>×</a:t>
            </a:r>
            <a:r>
              <a:rPr lang="en-US" altLang="zh-CN" sz="1800" kern="100" dirty="0">
                <a:effectLst/>
                <a:latin typeface="Times New Roman" panose="02020603050405020304" charset="0"/>
                <a:ea typeface="微软雅黑" panose="020B0503020204020204" charset="-122"/>
                <a:cs typeface="Times New Roman" panose="02020603050405020304" charset="0"/>
              </a:rPr>
              <a:t>f(Z</a:t>
            </a:r>
            <a:r>
              <a:rPr lang="en-US" altLang="zh-CN" baseline="-25000">
                <a:sym typeface="+mn-ea"/>
              </a:rPr>
              <a:t>n_follows</a:t>
            </a:r>
            <a:r>
              <a:rPr lang="en-US" altLang="zh-CN" sz="1800" kern="100" dirty="0">
                <a:effectLst/>
                <a:latin typeface="Times New Roman" panose="02020603050405020304" charset="0"/>
                <a:ea typeface="微软雅黑" panose="020B0503020204020204" charset="-122"/>
                <a:cs typeface="Times New Roman" panose="02020603050405020304" charset="0"/>
              </a:rPr>
              <a:t>)+W</a:t>
            </a:r>
            <a:r>
              <a:rPr lang="en-US" altLang="zh-CN" baseline="-25000">
                <a:sym typeface="+mn-ea"/>
              </a:rPr>
              <a:t>n_stars</a:t>
            </a:r>
            <a:r>
              <a:rPr lang="en-US" altLang="en-US" sz="1800" kern="100" dirty="0">
                <a:effectLst/>
                <a:latin typeface="Times New Roman" panose="02020603050405020304" charset="0"/>
                <a:ea typeface="微软雅黑" panose="020B0503020204020204" charset="-122"/>
                <a:cs typeface="Times New Roman" panose="02020603050405020304" charset="0"/>
              </a:rPr>
              <a:t>×</a:t>
            </a:r>
            <a:r>
              <a:rPr lang="en-US" altLang="zh-CN" sz="1800" kern="100" dirty="0">
                <a:effectLst/>
                <a:latin typeface="Times New Roman" panose="02020603050405020304" charset="0"/>
                <a:ea typeface="微软雅黑" panose="020B0503020204020204" charset="-122"/>
                <a:cs typeface="Times New Roman" panose="02020603050405020304" charset="0"/>
              </a:rPr>
              <a:t>f(Z</a:t>
            </a:r>
            <a:r>
              <a:rPr lang="en-US" altLang="zh-CN" baseline="-25000">
                <a:sym typeface="+mn-ea"/>
              </a:rPr>
              <a:t>n_stars</a:t>
            </a:r>
            <a:r>
              <a:rPr lang="en-US" altLang="zh-CN" sz="1800" kern="100" dirty="0">
                <a:effectLst/>
                <a:latin typeface="Times New Roman" panose="02020603050405020304" charset="0"/>
                <a:ea typeface="微软雅黑" panose="020B0503020204020204" charset="-122"/>
                <a:cs typeface="Times New Roman" panose="02020603050405020304" charset="0"/>
              </a:rPr>
              <a:t>)</a:t>
            </a:r>
            <a:endParaRPr lang="en-US" altLang="zh-CN" sz="1800" kern="100" dirty="0">
              <a:effectLst/>
              <a:latin typeface="Times New Roman" panose="02020603050405020304" charset="0"/>
              <a:ea typeface="微软雅黑" panose="020B0503020204020204" charset="-122"/>
              <a:cs typeface="Times New Roman" panose="02020603050405020304" charset="0"/>
            </a:endParaRPr>
          </a:p>
        </p:txBody>
      </p:sp>
    </p:spTree>
  </p:cSld>
  <p:clrMapOvr>
    <a:masterClrMapping/>
  </p:clrMapOvr>
  <p:timing>
    <p:tnLst>
      <p:par>
        <p:cTn id="1" dur="indefinite" restart="never" nodeType="tmRoot"/>
      </p:par>
    </p:tnLst>
    <p:bldLst>
      <p:bldP spid="20" grpId="0" bldLvl="0" animBg="1"/>
      <p:bldP spid="15"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椭圆 2"/>
          <p:cNvSpPr>
            <a:spLocks noChangeAspect="1"/>
          </p:cNvSpPr>
          <p:nvPr/>
        </p:nvSpPr>
        <p:spPr>
          <a:xfrm>
            <a:off x="1089660" y="2151380"/>
            <a:ext cx="1360360" cy="1360360"/>
          </a:xfrm>
          <a:prstGeom prst="ellipse">
            <a:avLst/>
          </a:prstGeom>
          <a:solidFill>
            <a:srgbClr val="D273B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solidFill>
                <a:schemeClr val="bg1"/>
              </a:solidFill>
              <a:highlight>
                <a:srgbClr val="008000"/>
              </a:highlight>
            </a:endParaRPr>
          </a:p>
        </p:txBody>
      </p:sp>
      <p:sp>
        <p:nvSpPr>
          <p:cNvPr id="6" name="文本框 5"/>
          <p:cNvSpPr txBox="1"/>
          <p:nvPr>
            <p:custDataLst>
              <p:tags r:id="rId1"/>
            </p:custDataLst>
          </p:nvPr>
        </p:nvSpPr>
        <p:spPr>
          <a:xfrm>
            <a:off x="1393825" y="2232025"/>
            <a:ext cx="751840" cy="1198880"/>
          </a:xfrm>
          <a:prstGeom prst="rect">
            <a:avLst/>
          </a:prstGeom>
          <a:noFill/>
        </p:spPr>
        <p:txBody>
          <a:bodyPr wrap="square" rtlCol="0">
            <a:spAutoFit/>
          </a:bodyPr>
          <a:lstStyle/>
          <a:p>
            <a:pPr algn="l">
              <a:lnSpc>
                <a:spcPct val="100000"/>
              </a:lnSpc>
            </a:pPr>
            <a:r>
              <a:rPr lang="en-US" sz="7200" b="1" dirty="0">
                <a:solidFill>
                  <a:schemeClr val="bg1"/>
                </a:solidFill>
                <a:latin typeface="微软雅黑" panose="020B0503020204020204" charset="-122"/>
                <a:ea typeface="微软雅黑" panose="020B0503020204020204" charset="-122"/>
              </a:rPr>
              <a:t>4</a:t>
            </a:r>
            <a:endParaRPr lang="en-US" sz="7200" b="1" dirty="0">
              <a:solidFill>
                <a:schemeClr val="bg1"/>
              </a:solidFill>
              <a:latin typeface="微软雅黑" panose="020B0503020204020204" charset="-122"/>
              <a:ea typeface="微软雅黑" panose="020B0503020204020204" charset="-122"/>
            </a:endParaRPr>
          </a:p>
        </p:txBody>
      </p:sp>
      <p:sp>
        <p:nvSpPr>
          <p:cNvPr id="4" name="文本框 3"/>
          <p:cNvSpPr txBox="1"/>
          <p:nvPr>
            <p:custDataLst>
              <p:tags r:id="rId2"/>
            </p:custDataLst>
          </p:nvPr>
        </p:nvSpPr>
        <p:spPr>
          <a:xfrm>
            <a:off x="2921000" y="2066290"/>
            <a:ext cx="8336915" cy="3046095"/>
          </a:xfrm>
          <a:prstGeom prst="rect">
            <a:avLst/>
          </a:prstGeom>
          <a:noFill/>
        </p:spPr>
        <p:txBody>
          <a:bodyPr wrap="square" rtlCol="0">
            <a:spAutoFit/>
          </a:bodyPr>
          <a:p>
            <a:pPr indent="0" algn="l" fontAlgn="auto">
              <a:lnSpc>
                <a:spcPct val="100000"/>
              </a:lnSpc>
            </a:pPr>
            <a:r>
              <a:rPr lang="zh-CN" altLang="en-US" sz="9600" b="1" dirty="0">
                <a:solidFill>
                  <a:schemeClr val="bg1"/>
                </a:solidFill>
                <a:latin typeface="微软雅黑" panose="020B0503020204020204" charset="-122"/>
                <a:ea typeface="微软雅黑" panose="020B0503020204020204" charset="-122"/>
                <a:sym typeface="+mn-ea"/>
              </a:rPr>
              <a:t>开源项目健康评估体系</a:t>
            </a:r>
            <a:endParaRPr lang="zh-CN" altLang="en-US" sz="9600" b="1" dirty="0">
              <a:solidFill>
                <a:schemeClr val="bg1"/>
              </a:solidFill>
              <a:latin typeface="微软雅黑" panose="020B0503020204020204" charset="-122"/>
              <a:ea typeface="微软雅黑" panose="020B0503020204020204" charset="-122"/>
              <a:sym typeface="+mn-ea"/>
            </a:endParaRPr>
          </a:p>
        </p:txBody>
      </p:sp>
    </p:spTree>
  </p:cSld>
  <p:clrMapOvr>
    <a:masterClrMapping/>
  </p:clrMapOvr>
  <p:timing>
    <p:tnLst>
      <p:par>
        <p:cTn id="1" dur="indefinite" restart="never" nodeType="tmRoot"/>
      </p:par>
    </p:tnLst>
    <p:bldLst>
      <p:bldP spid="3" grpId="0" bldLvl="0" animBg="1"/>
      <p:bldP spid="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rot="5400000">
            <a:off x="5732145" y="-5731510"/>
            <a:ext cx="728980" cy="12192635"/>
          </a:xfrm>
          <a:prstGeom prst="rect">
            <a:avLst/>
          </a:prstGeom>
          <a:gradFill>
            <a:gsLst>
              <a:gs pos="22000">
                <a:srgbClr val="2CA5FF"/>
              </a:gs>
              <a:gs pos="100000">
                <a:schemeClr val="bg1"/>
              </a:gs>
            </a:gsLst>
            <a:lin ang="162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solidFill>
                <a:schemeClr val="bg1"/>
              </a:solidFill>
              <a:highlight>
                <a:srgbClr val="008000"/>
              </a:highlight>
            </a:endParaRPr>
          </a:p>
        </p:txBody>
      </p:sp>
      <p:pic>
        <p:nvPicPr>
          <p:cNvPr id="12" name="图片 11" descr="(横版-黑字)基金会logo"/>
          <p:cNvPicPr>
            <a:picLocks noChangeAspect="1"/>
          </p:cNvPicPr>
          <p:nvPr userDrawn="1"/>
        </p:nvPicPr>
        <p:blipFill>
          <a:blip r:embed="rId1"/>
          <a:stretch>
            <a:fillRect/>
          </a:stretch>
        </p:blipFill>
        <p:spPr>
          <a:xfrm>
            <a:off x="9207500" y="83820"/>
            <a:ext cx="2785110" cy="561975"/>
          </a:xfrm>
          <a:prstGeom prst="rect">
            <a:avLst/>
          </a:prstGeom>
        </p:spPr>
      </p:pic>
      <p:sp>
        <p:nvSpPr>
          <p:cNvPr id="15" name="文本框 14"/>
          <p:cNvSpPr txBox="1"/>
          <p:nvPr>
            <p:custDataLst>
              <p:tags r:id="rId2"/>
            </p:custDataLst>
          </p:nvPr>
        </p:nvSpPr>
        <p:spPr>
          <a:xfrm>
            <a:off x="268605" y="51435"/>
            <a:ext cx="7489190" cy="645160"/>
          </a:xfrm>
          <a:prstGeom prst="rect">
            <a:avLst/>
          </a:prstGeom>
          <a:noFill/>
        </p:spPr>
        <p:txBody>
          <a:bodyPr wrap="square" rtlCol="0">
            <a:spAutoFit/>
          </a:bodyPr>
          <a:p>
            <a:pPr indent="0" algn="l" fontAlgn="auto">
              <a:lnSpc>
                <a:spcPct val="100000"/>
              </a:lnSpc>
            </a:pPr>
            <a:r>
              <a:rPr lang="zh-CN" altLang="en-US" sz="3600" b="1" dirty="0">
                <a:solidFill>
                  <a:schemeClr val="bg1"/>
                </a:solidFill>
                <a:latin typeface="微软雅黑" panose="020B0503020204020204" charset="-122"/>
                <a:ea typeface="微软雅黑" panose="020B0503020204020204" charset="-122"/>
                <a:sym typeface="+mn-ea"/>
              </a:rPr>
              <a:t>开源项目健康评估体系</a:t>
            </a:r>
            <a:r>
              <a:rPr lang="en-US" altLang="zh-CN" sz="3600" b="1" dirty="0">
                <a:solidFill>
                  <a:schemeClr val="bg1"/>
                </a:solidFill>
                <a:latin typeface="微软雅黑" panose="020B0503020204020204" charset="-122"/>
                <a:ea typeface="微软雅黑" panose="020B0503020204020204" charset="-122"/>
                <a:sym typeface="+mn-ea"/>
              </a:rPr>
              <a:t>S</a:t>
            </a:r>
            <a:endParaRPr lang="en-US" altLang="zh-CN" sz="3600" b="1" dirty="0">
              <a:solidFill>
                <a:schemeClr val="bg1"/>
              </a:solidFill>
              <a:latin typeface="微软雅黑" panose="020B0503020204020204" charset="-122"/>
              <a:ea typeface="微软雅黑" panose="020B0503020204020204" charset="-122"/>
              <a:sym typeface="+mn-ea"/>
            </a:endParaRPr>
          </a:p>
        </p:txBody>
      </p:sp>
      <p:grpSp>
        <p:nvGrpSpPr>
          <p:cNvPr id="46" name="组合 45"/>
          <p:cNvGrpSpPr/>
          <p:nvPr/>
        </p:nvGrpSpPr>
        <p:grpSpPr>
          <a:xfrm>
            <a:off x="223520" y="1031875"/>
            <a:ext cx="5828030" cy="2637155"/>
            <a:chOff x="923" y="1652"/>
            <a:chExt cx="9178" cy="4153"/>
          </a:xfrm>
        </p:grpSpPr>
        <p:grpSp>
          <p:nvGrpSpPr>
            <p:cNvPr id="23" name="组合 22"/>
            <p:cNvGrpSpPr/>
            <p:nvPr/>
          </p:nvGrpSpPr>
          <p:grpSpPr>
            <a:xfrm>
              <a:off x="923" y="1652"/>
              <a:ext cx="9178" cy="4153"/>
              <a:chOff x="923" y="1652"/>
              <a:chExt cx="9178" cy="4153"/>
            </a:xfrm>
            <a:effectLst>
              <a:outerShdw blurRad="50800" dist="38100" dir="2700000" algn="tl" rotWithShape="0">
                <a:prstClr val="black">
                  <a:alpha val="40000"/>
                </a:prstClr>
              </a:outerShdw>
            </a:effectLst>
          </p:grpSpPr>
          <p:sp>
            <p:nvSpPr>
              <p:cNvPr id="7" name="矩形: 圆角 5"/>
              <p:cNvSpPr>
                <a:spLocks noChangeAspect="1"/>
              </p:cNvSpPr>
              <p:nvPr/>
            </p:nvSpPr>
            <p:spPr>
              <a:xfrm>
                <a:off x="923" y="2359"/>
                <a:ext cx="9178" cy="3446"/>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20000"/>
                  </a:lnSpc>
                </a:pPr>
                <a:endParaRPr lang="zh-CN" altLang="en-US"/>
              </a:p>
            </p:txBody>
          </p:sp>
          <p:grpSp>
            <p:nvGrpSpPr>
              <p:cNvPr id="14" name="组合 13"/>
              <p:cNvGrpSpPr/>
              <p:nvPr/>
            </p:nvGrpSpPr>
            <p:grpSpPr>
              <a:xfrm rot="0">
                <a:off x="923" y="1652"/>
                <a:ext cx="9172" cy="707"/>
                <a:chOff x="6524195" y="3227589"/>
                <a:chExt cx="2867455" cy="688444"/>
              </a:xfrm>
            </p:grpSpPr>
            <p:sp>
              <p:nvSpPr>
                <p:cNvPr id="16" name="矩形: 圆角 20"/>
                <p:cNvSpPr>
                  <a:spLocks noChangeAspect="1"/>
                </p:cNvSpPr>
                <p:nvPr>
                  <p:custDataLst>
                    <p:tags r:id="rId3"/>
                  </p:custDataLst>
                </p:nvPr>
              </p:nvSpPr>
              <p:spPr>
                <a:xfrm>
                  <a:off x="6524195" y="3227589"/>
                  <a:ext cx="2867455" cy="501367"/>
                </a:xfrm>
                <a:prstGeom prst="roundRect">
                  <a:avLst>
                    <a:gd name="adj" fmla="val 38601"/>
                  </a:avLst>
                </a:prstGeom>
                <a:gradFill flip="none" rotWithShape="1">
                  <a:gsLst>
                    <a:gs pos="0">
                      <a:srgbClr val="1384CA"/>
                    </a:gs>
                    <a:gs pos="100000">
                      <a:srgbClr val="D273B5"/>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b="1" dirty="0">
                    <a:latin typeface="微软雅黑" panose="020B0503020204020204" charset="-122"/>
                    <a:ea typeface="微软雅黑" panose="020B0503020204020204" charset="-122"/>
                    <a:sym typeface="+mn-ea"/>
                  </a:endParaRPr>
                </a:p>
              </p:txBody>
            </p:sp>
            <p:sp>
              <p:nvSpPr>
                <p:cNvPr id="17" name="矩形 16"/>
                <p:cNvSpPr>
                  <a:spLocks noChangeAspect="1"/>
                </p:cNvSpPr>
                <p:nvPr>
                  <p:custDataLst>
                    <p:tags r:id="rId4"/>
                  </p:custDataLst>
                </p:nvPr>
              </p:nvSpPr>
              <p:spPr>
                <a:xfrm>
                  <a:off x="6524195" y="3414666"/>
                  <a:ext cx="2867455" cy="501367"/>
                </a:xfrm>
                <a:prstGeom prst="rect">
                  <a:avLst/>
                </a:prstGeom>
                <a:gradFill flip="none" rotWithShape="1">
                  <a:gsLst>
                    <a:gs pos="0">
                      <a:srgbClr val="1384CA"/>
                    </a:gs>
                    <a:gs pos="100000">
                      <a:srgbClr val="D273B5"/>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b="1" dirty="0">
                    <a:latin typeface="微软雅黑" panose="020B0503020204020204" charset="-122"/>
                    <a:ea typeface="微软雅黑" panose="020B0503020204020204" charset="-122"/>
                    <a:sym typeface="+mn-ea"/>
                  </a:endParaRPr>
                </a:p>
              </p:txBody>
            </p:sp>
          </p:grpSp>
          <p:sp>
            <p:nvSpPr>
              <p:cNvPr id="19" name="文本框 18"/>
              <p:cNvSpPr txBox="1"/>
              <p:nvPr>
                <p:custDataLst>
                  <p:tags r:id="rId5"/>
                </p:custDataLst>
              </p:nvPr>
            </p:nvSpPr>
            <p:spPr>
              <a:xfrm>
                <a:off x="1087" y="1715"/>
                <a:ext cx="8358" cy="580"/>
              </a:xfrm>
              <a:prstGeom prst="rect">
                <a:avLst/>
              </a:prstGeom>
              <a:noFill/>
            </p:spPr>
            <p:txBody>
              <a:bodyPr wrap="square" rtlCol="0">
                <a:spAutoFit/>
              </a:bodyPr>
              <a:p>
                <a:r>
                  <a:rPr lang="zh-CN" altLang="en-US" b="1" dirty="0">
                    <a:solidFill>
                      <a:schemeClr val="bg1"/>
                    </a:solidFill>
                    <a:latin typeface="微软雅黑" panose="020B0503020204020204" charset="-122"/>
                    <a:ea typeface="微软雅黑" panose="020B0503020204020204" charset="-122"/>
                  </a:rPr>
                  <a:t>解释</a:t>
                </a:r>
                <a:endParaRPr lang="zh-CN" altLang="en-US" b="1" dirty="0">
                  <a:solidFill>
                    <a:schemeClr val="bg1"/>
                  </a:solidFill>
                  <a:latin typeface="微软雅黑" panose="020B0503020204020204" charset="-122"/>
                  <a:ea typeface="微软雅黑" panose="020B0503020204020204" charset="-122"/>
                </a:endParaRPr>
              </a:p>
            </p:txBody>
          </p:sp>
        </p:grpSp>
        <p:sp>
          <p:nvSpPr>
            <p:cNvPr id="26" name="文本框 25"/>
            <p:cNvSpPr txBox="1">
              <a:spLocks noChangeAspect="1"/>
            </p:cNvSpPr>
            <p:nvPr>
              <p:custDataLst>
                <p:tags r:id="rId6"/>
              </p:custDataLst>
            </p:nvPr>
          </p:nvSpPr>
          <p:spPr>
            <a:xfrm flipH="1">
              <a:off x="923" y="2371"/>
              <a:ext cx="9172" cy="1739"/>
            </a:xfrm>
            <a:prstGeom prst="rect">
              <a:avLst/>
            </a:prstGeom>
            <a:noFill/>
          </p:spPr>
          <p:txBody>
            <a:bodyPr wrap="square" rtlCol="0">
              <a:noAutofit/>
            </a:bodyPr>
            <a:p>
              <a:pPr marR="0" indent="0" algn="just" fontAlgn="auto">
                <a:lnSpc>
                  <a:spcPct val="150000"/>
                </a:lnSpc>
                <a:spcBef>
                  <a:spcPts val="0"/>
                </a:spcBef>
                <a:spcAft>
                  <a:spcPts val="0"/>
                </a:spcAft>
              </a:pPr>
              <a:r>
                <a:rPr lang="zh-CN" altLang="en-US" kern="100" dirty="0">
                  <a:effectLst/>
                  <a:latin typeface="微软雅黑" panose="020B0503020204020204" charset="-122"/>
                  <a:ea typeface="微软雅黑" panose="020B0503020204020204" charset="-122"/>
                  <a:cs typeface="Times New Roman" panose="02020603050405020304" charset="0"/>
                </a:rPr>
                <a:t>基于开源大数据与客观评估，构建开源项目健康评估体系，帮助管理者管理多个开源项目。从</a:t>
              </a:r>
              <a:r>
                <a:rPr lang="en-US" altLang="zh-CN" kern="100" dirty="0">
                  <a:effectLst/>
                  <a:latin typeface="微软雅黑" panose="020B0503020204020204" charset="-122"/>
                  <a:ea typeface="微软雅黑" panose="020B0503020204020204" charset="-122"/>
                  <a:cs typeface="Times New Roman" panose="02020603050405020304" charset="0"/>
                </a:rPr>
                <a:t> oppendigger </a:t>
              </a:r>
              <a:r>
                <a:rPr lang="zh-CN" altLang="en-US" kern="100" dirty="0">
                  <a:effectLst/>
                  <a:latin typeface="微软雅黑" panose="020B0503020204020204" charset="-122"/>
                  <a:ea typeface="微软雅黑" panose="020B0503020204020204" charset="-122"/>
                  <a:cs typeface="Times New Roman" panose="02020603050405020304" charset="0"/>
                </a:rPr>
                <a:t>获取数据，将上述一级指标经熵值赋权法和映射函数转换结合成综合指标，综合评判开源项目健康</a:t>
              </a:r>
              <a:r>
                <a:rPr lang="zh-CN" altLang="en-US" kern="100" dirty="0">
                  <a:effectLst/>
                  <a:latin typeface="微软雅黑" panose="020B0503020204020204" charset="-122"/>
                  <a:ea typeface="微软雅黑" panose="020B0503020204020204" charset="-122"/>
                  <a:cs typeface="Times New Roman" panose="02020603050405020304" charset="0"/>
                </a:rPr>
                <a:t>程度</a:t>
              </a:r>
              <a:endParaRPr lang="zh-CN" altLang="en-US" kern="100" dirty="0">
                <a:effectLst/>
                <a:latin typeface="微软雅黑" panose="020B0503020204020204" charset="-122"/>
                <a:ea typeface="微软雅黑" panose="020B0503020204020204" charset="-122"/>
                <a:cs typeface="Times New Roman" panose="02020603050405020304" charset="0"/>
              </a:endParaRPr>
            </a:p>
          </p:txBody>
        </p:sp>
      </p:grpSp>
      <p:grpSp>
        <p:nvGrpSpPr>
          <p:cNvPr id="48" name="组合 47"/>
          <p:cNvGrpSpPr/>
          <p:nvPr/>
        </p:nvGrpSpPr>
        <p:grpSpPr>
          <a:xfrm rot="0">
            <a:off x="223520" y="3858260"/>
            <a:ext cx="5828030" cy="2662555"/>
            <a:chOff x="923" y="1652"/>
            <a:chExt cx="9178" cy="4193"/>
          </a:xfrm>
          <a:effectLst>
            <a:outerShdw blurRad="50800" dist="38100" dir="2700000" algn="tl" rotWithShape="0">
              <a:prstClr val="black">
                <a:alpha val="40000"/>
              </a:prstClr>
            </a:outerShdw>
          </a:effectLst>
        </p:grpSpPr>
        <p:sp>
          <p:nvSpPr>
            <p:cNvPr id="49" name="矩形: 圆角 5"/>
            <p:cNvSpPr>
              <a:spLocks noChangeAspect="1"/>
            </p:cNvSpPr>
            <p:nvPr/>
          </p:nvSpPr>
          <p:spPr>
            <a:xfrm>
              <a:off x="923" y="2359"/>
              <a:ext cx="9178" cy="3486"/>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20000"/>
                </a:lnSpc>
              </a:pPr>
              <a:endParaRPr lang="zh-CN" altLang="en-US"/>
            </a:p>
          </p:txBody>
        </p:sp>
        <p:grpSp>
          <p:nvGrpSpPr>
            <p:cNvPr id="50" name="组合 49"/>
            <p:cNvGrpSpPr/>
            <p:nvPr/>
          </p:nvGrpSpPr>
          <p:grpSpPr>
            <a:xfrm rot="0">
              <a:off x="923" y="1652"/>
              <a:ext cx="9172" cy="707"/>
              <a:chOff x="6524195" y="3227589"/>
              <a:chExt cx="2867455" cy="688444"/>
            </a:xfrm>
          </p:grpSpPr>
          <p:sp>
            <p:nvSpPr>
              <p:cNvPr id="51" name="矩形: 圆角 20"/>
              <p:cNvSpPr>
                <a:spLocks noChangeAspect="1"/>
              </p:cNvSpPr>
              <p:nvPr>
                <p:custDataLst>
                  <p:tags r:id="rId7"/>
                </p:custDataLst>
              </p:nvPr>
            </p:nvSpPr>
            <p:spPr>
              <a:xfrm>
                <a:off x="6524195" y="3227589"/>
                <a:ext cx="2867455" cy="501367"/>
              </a:xfrm>
              <a:prstGeom prst="roundRect">
                <a:avLst>
                  <a:gd name="adj" fmla="val 38601"/>
                </a:avLst>
              </a:prstGeom>
              <a:gradFill flip="none" rotWithShape="1">
                <a:gsLst>
                  <a:gs pos="0">
                    <a:srgbClr val="1384CA"/>
                  </a:gs>
                  <a:gs pos="100000">
                    <a:srgbClr val="D273B5"/>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b="1" dirty="0">
                  <a:latin typeface="微软雅黑" panose="020B0503020204020204" charset="-122"/>
                  <a:ea typeface="微软雅黑" panose="020B0503020204020204" charset="-122"/>
                  <a:sym typeface="+mn-ea"/>
                </a:endParaRPr>
              </a:p>
            </p:txBody>
          </p:sp>
          <p:sp>
            <p:nvSpPr>
              <p:cNvPr id="52" name="矩形 51"/>
              <p:cNvSpPr>
                <a:spLocks noChangeAspect="1"/>
              </p:cNvSpPr>
              <p:nvPr>
                <p:custDataLst>
                  <p:tags r:id="rId8"/>
                </p:custDataLst>
              </p:nvPr>
            </p:nvSpPr>
            <p:spPr>
              <a:xfrm>
                <a:off x="6524195" y="3414666"/>
                <a:ext cx="2867455" cy="501367"/>
              </a:xfrm>
              <a:prstGeom prst="rect">
                <a:avLst/>
              </a:prstGeom>
              <a:gradFill flip="none" rotWithShape="1">
                <a:gsLst>
                  <a:gs pos="0">
                    <a:srgbClr val="1384CA"/>
                  </a:gs>
                  <a:gs pos="100000">
                    <a:srgbClr val="D273B5"/>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b="1" dirty="0">
                  <a:latin typeface="微软雅黑" panose="020B0503020204020204" charset="-122"/>
                  <a:ea typeface="微软雅黑" panose="020B0503020204020204" charset="-122"/>
                  <a:sym typeface="+mn-ea"/>
                </a:endParaRPr>
              </a:p>
            </p:txBody>
          </p:sp>
        </p:grpSp>
        <p:sp>
          <p:nvSpPr>
            <p:cNvPr id="53" name="文本框 52"/>
            <p:cNvSpPr txBox="1"/>
            <p:nvPr>
              <p:custDataLst>
                <p:tags r:id="rId9"/>
              </p:custDataLst>
            </p:nvPr>
          </p:nvSpPr>
          <p:spPr>
            <a:xfrm>
              <a:off x="1087" y="1715"/>
              <a:ext cx="8358" cy="580"/>
            </a:xfrm>
            <a:prstGeom prst="rect">
              <a:avLst/>
            </a:prstGeom>
            <a:noFill/>
          </p:spPr>
          <p:txBody>
            <a:bodyPr wrap="square" rtlCol="0">
              <a:spAutoFit/>
            </a:bodyPr>
            <a:p>
              <a:r>
                <a:rPr lang="zh-CN" altLang="en-US" b="1" dirty="0">
                  <a:solidFill>
                    <a:schemeClr val="bg1"/>
                  </a:solidFill>
                  <a:latin typeface="微软雅黑" panose="020B0503020204020204" charset="-122"/>
                  <a:ea typeface="微软雅黑" panose="020B0503020204020204" charset="-122"/>
                </a:rPr>
                <a:t>所用数据</a:t>
              </a:r>
              <a:endParaRPr lang="zh-CN" altLang="en-US" b="1" dirty="0">
                <a:solidFill>
                  <a:schemeClr val="bg1"/>
                </a:solidFill>
                <a:latin typeface="微软雅黑" panose="020B0503020204020204" charset="-122"/>
                <a:ea typeface="微软雅黑" panose="020B0503020204020204" charset="-122"/>
              </a:endParaRPr>
            </a:p>
          </p:txBody>
        </p:sp>
      </p:grpSp>
      <p:grpSp>
        <p:nvGrpSpPr>
          <p:cNvPr id="4" name="组合 3"/>
          <p:cNvGrpSpPr/>
          <p:nvPr/>
        </p:nvGrpSpPr>
        <p:grpSpPr>
          <a:xfrm rot="0">
            <a:off x="6314440" y="1054735"/>
            <a:ext cx="5573395" cy="5466715"/>
            <a:chOff x="923" y="1652"/>
            <a:chExt cx="9178" cy="8609"/>
          </a:xfrm>
          <a:effectLst>
            <a:outerShdw blurRad="50800" dist="38100" dir="2700000" algn="tl" rotWithShape="0">
              <a:prstClr val="black">
                <a:alpha val="40000"/>
              </a:prstClr>
            </a:outerShdw>
          </a:effectLst>
        </p:grpSpPr>
        <p:sp>
          <p:nvSpPr>
            <p:cNvPr id="5" name="矩形: 圆角 5"/>
            <p:cNvSpPr>
              <a:spLocks noChangeAspect="1"/>
            </p:cNvSpPr>
            <p:nvPr/>
          </p:nvSpPr>
          <p:spPr>
            <a:xfrm>
              <a:off x="923" y="2359"/>
              <a:ext cx="9178" cy="7902"/>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20000"/>
                </a:lnSpc>
              </a:pPr>
              <a:endParaRPr lang="zh-CN" altLang="en-US"/>
            </a:p>
          </p:txBody>
        </p:sp>
        <p:grpSp>
          <p:nvGrpSpPr>
            <p:cNvPr id="6" name="组合 5"/>
            <p:cNvGrpSpPr/>
            <p:nvPr/>
          </p:nvGrpSpPr>
          <p:grpSpPr>
            <a:xfrm rot="0">
              <a:off x="923" y="1652"/>
              <a:ext cx="9172" cy="707"/>
              <a:chOff x="6524195" y="3227589"/>
              <a:chExt cx="2867455" cy="688444"/>
            </a:xfrm>
          </p:grpSpPr>
          <p:sp>
            <p:nvSpPr>
              <p:cNvPr id="8" name="矩形: 圆角 20"/>
              <p:cNvSpPr>
                <a:spLocks noChangeAspect="1"/>
              </p:cNvSpPr>
              <p:nvPr>
                <p:custDataLst>
                  <p:tags r:id="rId10"/>
                </p:custDataLst>
              </p:nvPr>
            </p:nvSpPr>
            <p:spPr>
              <a:xfrm>
                <a:off x="6524195" y="3227589"/>
                <a:ext cx="2867455" cy="501367"/>
              </a:xfrm>
              <a:prstGeom prst="roundRect">
                <a:avLst>
                  <a:gd name="adj" fmla="val 38601"/>
                </a:avLst>
              </a:prstGeom>
              <a:gradFill flip="none" rotWithShape="1">
                <a:gsLst>
                  <a:gs pos="0">
                    <a:srgbClr val="1384CA"/>
                  </a:gs>
                  <a:gs pos="100000">
                    <a:srgbClr val="D273B5"/>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b="1" dirty="0">
                  <a:latin typeface="微软雅黑" panose="020B0503020204020204" charset="-122"/>
                  <a:ea typeface="微软雅黑" panose="020B0503020204020204" charset="-122"/>
                  <a:sym typeface="+mn-ea"/>
                </a:endParaRPr>
              </a:p>
            </p:txBody>
          </p:sp>
          <p:sp>
            <p:nvSpPr>
              <p:cNvPr id="9" name="矩形 8"/>
              <p:cNvSpPr>
                <a:spLocks noChangeAspect="1"/>
              </p:cNvSpPr>
              <p:nvPr>
                <p:custDataLst>
                  <p:tags r:id="rId11"/>
                </p:custDataLst>
              </p:nvPr>
            </p:nvSpPr>
            <p:spPr>
              <a:xfrm>
                <a:off x="6524195" y="3414666"/>
                <a:ext cx="2867455" cy="501367"/>
              </a:xfrm>
              <a:prstGeom prst="rect">
                <a:avLst/>
              </a:prstGeom>
              <a:gradFill flip="none" rotWithShape="1">
                <a:gsLst>
                  <a:gs pos="0">
                    <a:srgbClr val="1384CA"/>
                  </a:gs>
                  <a:gs pos="100000">
                    <a:srgbClr val="D273B5"/>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b="1" dirty="0">
                  <a:latin typeface="微软雅黑" panose="020B0503020204020204" charset="-122"/>
                  <a:ea typeface="微软雅黑" panose="020B0503020204020204" charset="-122"/>
                  <a:sym typeface="+mn-ea"/>
                </a:endParaRPr>
              </a:p>
            </p:txBody>
          </p:sp>
        </p:grpSp>
        <p:sp>
          <p:nvSpPr>
            <p:cNvPr id="10" name="文本框 9"/>
            <p:cNvSpPr txBox="1"/>
            <p:nvPr>
              <p:custDataLst>
                <p:tags r:id="rId12"/>
              </p:custDataLst>
            </p:nvPr>
          </p:nvSpPr>
          <p:spPr>
            <a:xfrm>
              <a:off x="1062" y="1715"/>
              <a:ext cx="8358" cy="580"/>
            </a:xfrm>
            <a:prstGeom prst="rect">
              <a:avLst/>
            </a:prstGeom>
            <a:noFill/>
          </p:spPr>
          <p:txBody>
            <a:bodyPr wrap="square" rtlCol="0">
              <a:spAutoFit/>
            </a:bodyPr>
            <a:p>
              <a:r>
                <a:rPr lang="zh-CN" altLang="en-US" b="1" dirty="0">
                  <a:solidFill>
                    <a:schemeClr val="bg1"/>
                  </a:solidFill>
                  <a:latin typeface="微软雅黑" panose="020B0503020204020204" charset="-122"/>
                  <a:ea typeface="微软雅黑" panose="020B0503020204020204" charset="-122"/>
                </a:rPr>
                <a:t>计算</a:t>
              </a:r>
              <a:r>
                <a:rPr lang="zh-CN" altLang="en-US" b="1" dirty="0">
                  <a:solidFill>
                    <a:schemeClr val="bg1"/>
                  </a:solidFill>
                  <a:latin typeface="微软雅黑" panose="020B0503020204020204" charset="-122"/>
                  <a:ea typeface="微软雅黑" panose="020B0503020204020204" charset="-122"/>
                </a:rPr>
                <a:t>步骤</a:t>
              </a:r>
              <a:endParaRPr lang="zh-CN" altLang="en-US" b="1" dirty="0">
                <a:solidFill>
                  <a:schemeClr val="bg1"/>
                </a:solidFill>
                <a:latin typeface="微软雅黑" panose="020B0503020204020204" charset="-122"/>
                <a:ea typeface="微软雅黑" panose="020B0503020204020204" charset="-122"/>
              </a:endParaRPr>
            </a:p>
          </p:txBody>
        </p:sp>
      </p:grpSp>
      <p:sp>
        <p:nvSpPr>
          <p:cNvPr id="2" name="圆角矩形 1"/>
          <p:cNvSpPr/>
          <p:nvPr/>
        </p:nvSpPr>
        <p:spPr>
          <a:xfrm>
            <a:off x="328930" y="5130800"/>
            <a:ext cx="2026285" cy="530225"/>
          </a:xfrm>
          <a:prstGeom prst="roundRect">
            <a:avLst/>
          </a:prstGeom>
          <a:solidFill>
            <a:srgbClr val="1384CA"/>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sz="1600" b="1">
                <a:latin typeface="微软雅黑" panose="020B0503020204020204" charset="-122"/>
                <a:ea typeface="微软雅黑" panose="020B0503020204020204" charset="-122"/>
              </a:rPr>
              <a:t>开源项目健康系数</a:t>
            </a:r>
            <a:r>
              <a:rPr lang="en-US" altLang="zh-CN" sz="1600" b="1">
                <a:latin typeface="微软雅黑" panose="020B0503020204020204" charset="-122"/>
                <a:ea typeface="微软雅黑" panose="020B0503020204020204" charset="-122"/>
              </a:rPr>
              <a:t>S</a:t>
            </a:r>
            <a:endParaRPr lang="en-US" altLang="zh-CN" sz="1600" b="1">
              <a:latin typeface="微软雅黑" panose="020B0503020204020204" charset="-122"/>
              <a:ea typeface="微软雅黑" panose="020B0503020204020204" charset="-122"/>
            </a:endParaRPr>
          </a:p>
        </p:txBody>
      </p:sp>
      <p:sp>
        <p:nvSpPr>
          <p:cNvPr id="30" name="圆角矩形 29"/>
          <p:cNvSpPr/>
          <p:nvPr/>
        </p:nvSpPr>
        <p:spPr>
          <a:xfrm>
            <a:off x="3451860" y="4453255"/>
            <a:ext cx="2183130" cy="324000"/>
          </a:xfrm>
          <a:prstGeom prst="roundRect">
            <a:avLst/>
          </a:prstGeom>
          <a:solidFill>
            <a:srgbClr val="1384CA"/>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sz="1600" b="1" dirty="0">
                <a:solidFill>
                  <a:schemeClr val="bg1"/>
                </a:solidFill>
                <a:latin typeface="微软雅黑" panose="020B0503020204020204" charset="-122"/>
                <a:ea typeface="微软雅黑" panose="020B0503020204020204" charset="-122"/>
                <a:sym typeface="+mn-ea"/>
              </a:rPr>
              <a:t>项目响应能力</a:t>
            </a:r>
            <a:endParaRPr lang="zh-CN" altLang="en-US" sz="1600" b="1" dirty="0">
              <a:solidFill>
                <a:schemeClr val="bg1"/>
              </a:solidFill>
              <a:latin typeface="微软雅黑" panose="020B0503020204020204" charset="-122"/>
              <a:ea typeface="微软雅黑" panose="020B0503020204020204" charset="-122"/>
              <a:sym typeface="+mn-ea"/>
            </a:endParaRPr>
          </a:p>
        </p:txBody>
      </p:sp>
      <p:sp>
        <p:nvSpPr>
          <p:cNvPr id="35" name="圆角矩形 34"/>
          <p:cNvSpPr/>
          <p:nvPr/>
        </p:nvSpPr>
        <p:spPr>
          <a:xfrm>
            <a:off x="3451860" y="4939030"/>
            <a:ext cx="2183130" cy="324000"/>
          </a:xfrm>
          <a:prstGeom prst="roundRect">
            <a:avLst/>
          </a:prstGeom>
          <a:solidFill>
            <a:srgbClr val="1384CA"/>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sz="1600" b="1">
                <a:latin typeface="微软雅黑" panose="020B0503020204020204" charset="-122"/>
                <a:ea typeface="微软雅黑" panose="020B0503020204020204" charset="-122"/>
              </a:rPr>
              <a:t>新贡献者</a:t>
            </a:r>
            <a:endParaRPr lang="zh-CN" altLang="en-US" sz="1600" b="1">
              <a:latin typeface="微软雅黑" panose="020B0503020204020204" charset="-122"/>
              <a:ea typeface="微软雅黑" panose="020B0503020204020204" charset="-122"/>
            </a:endParaRPr>
          </a:p>
        </p:txBody>
      </p:sp>
      <p:sp>
        <p:nvSpPr>
          <p:cNvPr id="36" name="圆角矩形 35"/>
          <p:cNvSpPr/>
          <p:nvPr/>
        </p:nvSpPr>
        <p:spPr>
          <a:xfrm>
            <a:off x="3451860" y="5424170"/>
            <a:ext cx="2183130" cy="324000"/>
          </a:xfrm>
          <a:prstGeom prst="roundRect">
            <a:avLst/>
          </a:prstGeom>
          <a:solidFill>
            <a:srgbClr val="1384CA"/>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sz="1600" b="1">
                <a:latin typeface="微软雅黑" panose="020B0503020204020204" charset="-122"/>
                <a:ea typeface="微软雅黑" panose="020B0503020204020204" charset="-122"/>
                <a:cs typeface="微软雅黑" panose="020B0503020204020204" charset="-122"/>
              </a:rPr>
              <a:t>巴士</a:t>
            </a:r>
            <a:r>
              <a:rPr lang="zh-CN" altLang="en-US" sz="1600" b="1">
                <a:latin typeface="微软雅黑" panose="020B0503020204020204" charset="-122"/>
                <a:ea typeface="微软雅黑" panose="020B0503020204020204" charset="-122"/>
                <a:cs typeface="微软雅黑" panose="020B0503020204020204" charset="-122"/>
              </a:rPr>
              <a:t>系数</a:t>
            </a:r>
            <a:endParaRPr lang="zh-CN" altLang="en-US" sz="1600" b="1">
              <a:latin typeface="微软雅黑" panose="020B0503020204020204" charset="-122"/>
              <a:ea typeface="微软雅黑" panose="020B0503020204020204" charset="-122"/>
              <a:cs typeface="微软雅黑" panose="020B0503020204020204" charset="-122"/>
            </a:endParaRPr>
          </a:p>
        </p:txBody>
      </p:sp>
      <p:sp>
        <p:nvSpPr>
          <p:cNvPr id="37" name="圆角矩形 36"/>
          <p:cNvSpPr/>
          <p:nvPr/>
        </p:nvSpPr>
        <p:spPr>
          <a:xfrm>
            <a:off x="3451860" y="5894705"/>
            <a:ext cx="2183130" cy="324000"/>
          </a:xfrm>
          <a:prstGeom prst="roundRect">
            <a:avLst/>
          </a:prstGeom>
          <a:solidFill>
            <a:srgbClr val="1384CA"/>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sz="1600" b="1">
                <a:latin typeface="微软雅黑" panose="020B0503020204020204" charset="-122"/>
                <a:ea typeface="微软雅黑" panose="020B0503020204020204" charset="-122"/>
                <a:cs typeface="微软雅黑" panose="020B0503020204020204" charset="-122"/>
              </a:rPr>
              <a:t>项目发展</a:t>
            </a:r>
            <a:r>
              <a:rPr lang="zh-CN" altLang="en-US" sz="1600" b="1">
                <a:latin typeface="微软雅黑" panose="020B0503020204020204" charset="-122"/>
                <a:ea typeface="微软雅黑" panose="020B0503020204020204" charset="-122"/>
                <a:cs typeface="微软雅黑" panose="020B0503020204020204" charset="-122"/>
              </a:rPr>
              <a:t>趋势</a:t>
            </a:r>
            <a:endParaRPr lang="zh-CN" altLang="en-US" sz="1600" b="1">
              <a:latin typeface="微软雅黑" panose="020B0503020204020204" charset="-122"/>
              <a:ea typeface="微软雅黑" panose="020B0503020204020204" charset="-122"/>
              <a:cs typeface="微软雅黑" panose="020B0503020204020204" charset="-122"/>
            </a:endParaRPr>
          </a:p>
        </p:txBody>
      </p:sp>
      <p:cxnSp>
        <p:nvCxnSpPr>
          <p:cNvPr id="40" name="曲线连接符 39"/>
          <p:cNvCxnSpPr>
            <a:stCxn id="2" idx="3"/>
            <a:endCxn id="30" idx="1"/>
          </p:cNvCxnSpPr>
          <p:nvPr/>
        </p:nvCxnSpPr>
        <p:spPr>
          <a:xfrm flipV="1">
            <a:off x="2355215" y="4615180"/>
            <a:ext cx="1096645" cy="781050"/>
          </a:xfrm>
          <a:prstGeom prst="curvedConnector3">
            <a:avLst>
              <a:gd name="adj1" fmla="val 50029"/>
            </a:avLst>
          </a:prstGeom>
          <a:solidFill>
            <a:srgbClr val="1384CA"/>
          </a:solidFill>
        </p:spPr>
        <p:style>
          <a:lnRef idx="2">
            <a:schemeClr val="accent1"/>
          </a:lnRef>
          <a:fillRef idx="0">
            <a:srgbClr val="FFFFFF"/>
          </a:fillRef>
          <a:effectRef idx="0">
            <a:srgbClr val="FFFFFF"/>
          </a:effectRef>
          <a:fontRef idx="minor">
            <a:schemeClr val="tx1"/>
          </a:fontRef>
        </p:style>
      </p:cxnSp>
      <p:cxnSp>
        <p:nvCxnSpPr>
          <p:cNvPr id="43" name="曲线连接符 42"/>
          <p:cNvCxnSpPr>
            <a:stCxn id="2" idx="3"/>
            <a:endCxn id="35" idx="1"/>
          </p:cNvCxnSpPr>
          <p:nvPr/>
        </p:nvCxnSpPr>
        <p:spPr>
          <a:xfrm flipV="1">
            <a:off x="2355215" y="5100955"/>
            <a:ext cx="1096645" cy="295275"/>
          </a:xfrm>
          <a:prstGeom prst="curvedConnector3">
            <a:avLst>
              <a:gd name="adj1" fmla="val 50029"/>
            </a:avLst>
          </a:prstGeom>
          <a:solidFill>
            <a:srgbClr val="1384CA"/>
          </a:solidFill>
        </p:spPr>
        <p:style>
          <a:lnRef idx="2">
            <a:schemeClr val="accent1"/>
          </a:lnRef>
          <a:fillRef idx="0">
            <a:srgbClr val="FFFFFF"/>
          </a:fillRef>
          <a:effectRef idx="0">
            <a:srgbClr val="FFFFFF"/>
          </a:effectRef>
          <a:fontRef idx="minor">
            <a:schemeClr val="tx1"/>
          </a:fontRef>
        </p:style>
      </p:cxnSp>
      <p:cxnSp>
        <p:nvCxnSpPr>
          <p:cNvPr id="44" name="曲线连接符 43"/>
          <p:cNvCxnSpPr>
            <a:stCxn id="2" idx="3"/>
            <a:endCxn id="36" idx="1"/>
          </p:cNvCxnSpPr>
          <p:nvPr/>
        </p:nvCxnSpPr>
        <p:spPr>
          <a:xfrm>
            <a:off x="2355215" y="5396230"/>
            <a:ext cx="1096645" cy="189865"/>
          </a:xfrm>
          <a:prstGeom prst="curvedConnector3">
            <a:avLst>
              <a:gd name="adj1" fmla="val 50029"/>
            </a:avLst>
          </a:prstGeom>
          <a:solidFill>
            <a:srgbClr val="1384CA"/>
          </a:solidFill>
        </p:spPr>
        <p:style>
          <a:lnRef idx="2">
            <a:schemeClr val="accent1"/>
          </a:lnRef>
          <a:fillRef idx="0">
            <a:srgbClr val="FFFFFF"/>
          </a:fillRef>
          <a:effectRef idx="0">
            <a:srgbClr val="FFFFFF"/>
          </a:effectRef>
          <a:fontRef idx="minor">
            <a:schemeClr val="tx1"/>
          </a:fontRef>
        </p:style>
      </p:cxnSp>
      <p:cxnSp>
        <p:nvCxnSpPr>
          <p:cNvPr id="45" name="曲线连接符 44"/>
          <p:cNvCxnSpPr>
            <a:stCxn id="2" idx="3"/>
            <a:endCxn id="37" idx="1"/>
          </p:cNvCxnSpPr>
          <p:nvPr/>
        </p:nvCxnSpPr>
        <p:spPr>
          <a:xfrm>
            <a:off x="2355215" y="5396230"/>
            <a:ext cx="1096645" cy="660400"/>
          </a:xfrm>
          <a:prstGeom prst="curvedConnector3">
            <a:avLst>
              <a:gd name="adj1" fmla="val 50029"/>
            </a:avLst>
          </a:prstGeom>
          <a:solidFill>
            <a:srgbClr val="1384CA"/>
          </a:solidFill>
        </p:spPr>
        <p:style>
          <a:lnRef idx="2">
            <a:schemeClr val="accent1"/>
          </a:lnRef>
          <a:fillRef idx="0">
            <a:srgbClr val="FFFFFF"/>
          </a:fillRef>
          <a:effectRef idx="0">
            <a:srgbClr val="FFFFFF"/>
          </a:effectRef>
          <a:fontRef idx="minor">
            <a:schemeClr val="tx1"/>
          </a:fontRef>
        </p:style>
      </p:cxnSp>
      <p:graphicFrame>
        <p:nvGraphicFramePr>
          <p:cNvPr id="57" name="表格 56"/>
          <p:cNvGraphicFramePr/>
          <p:nvPr>
            <p:custDataLst>
              <p:tags r:id="rId13"/>
            </p:custDataLst>
          </p:nvPr>
        </p:nvGraphicFramePr>
        <p:xfrm>
          <a:off x="6337300" y="1566545"/>
          <a:ext cx="5393690" cy="2239645"/>
        </p:xfrm>
        <a:graphic>
          <a:graphicData uri="http://schemas.openxmlformats.org/drawingml/2006/table">
            <a:tbl>
              <a:tblPr firstRow="1" bandRow="1">
                <a:tableStyleId>{5C22544A-7EE6-4342-B048-85BDC9FD1C3A}</a:tableStyleId>
              </a:tblPr>
              <a:tblGrid>
                <a:gridCol w="2144395"/>
                <a:gridCol w="3249295"/>
              </a:tblGrid>
              <a:tr h="640080">
                <a:tc>
                  <a:txBody>
                    <a:bodyPr/>
                    <a:p>
                      <a:pPr algn="ctr">
                        <a:buNone/>
                      </a:pPr>
                      <a:r>
                        <a:rPr lang="zh-CN" altLang="en-US" b="0" kern="100" dirty="0">
                          <a:effectLst/>
                          <a:latin typeface="微软雅黑" panose="020B0503020204020204" charset="-122"/>
                          <a:ea typeface="微软雅黑" panose="020B0503020204020204" charset="-122"/>
                          <a:cs typeface="Times New Roman" panose="02020603050405020304" charset="0"/>
                        </a:rPr>
                        <a:t>标签名称</a:t>
                      </a:r>
                      <a:endParaRPr lang="zh-CN" altLang="en-US"/>
                    </a:p>
                  </a:txBody>
                  <a:tcPr anchor="ctr" anchorCtr="0">
                    <a:solidFill>
                      <a:srgbClr val="1384CA"/>
                    </a:solidFill>
                  </a:tcPr>
                </a:tc>
                <a:tc>
                  <a:txBody>
                    <a:bodyPr/>
                    <a:p>
                      <a:pPr algn="ctr">
                        <a:buNone/>
                      </a:pPr>
                      <a:r>
                        <a:rPr lang="zh-CN" altLang="en-US" b="0">
                          <a:latin typeface="微软雅黑" panose="020B0503020204020204" charset="-122"/>
                          <a:ea typeface="微软雅黑" panose="020B0503020204020204" charset="-122"/>
                        </a:rPr>
                        <a:t>经</a:t>
                      </a:r>
                      <a:r>
                        <a:rPr lang="zh-CN" altLang="en-US" sz="1800" b="0" kern="100" dirty="0">
                          <a:effectLst/>
                          <a:latin typeface="微软雅黑" panose="020B0503020204020204" charset="-122"/>
                          <a:ea typeface="微软雅黑" panose="020B0503020204020204" charset="-122"/>
                          <a:cs typeface="Times New Roman" panose="02020603050405020304" charset="0"/>
                          <a:sym typeface="+mn-ea"/>
                        </a:rPr>
                        <a:t>熵值赋权法得权重</a:t>
                      </a:r>
                      <a:endParaRPr lang="zh-CN" altLang="en-US" b="0"/>
                    </a:p>
                  </a:txBody>
                  <a:tcPr anchor="ctr" anchorCtr="0">
                    <a:solidFill>
                      <a:srgbClr val="1384CA"/>
                    </a:solidFill>
                  </a:tcPr>
                </a:tc>
              </a:tr>
              <a:tr h="400050">
                <a:tc>
                  <a:txBody>
                    <a:bodyPr/>
                    <a:p>
                      <a:pPr algn="ctr"/>
                      <a:r>
                        <a:rPr lang="zh-CN" altLang="en-US" sz="1600" b="0">
                          <a:latin typeface="微软雅黑" panose="020B0503020204020204" charset="-122"/>
                          <a:ea typeface="微软雅黑" panose="020B0503020204020204" charset="-122"/>
                          <a:sym typeface="+mn-ea"/>
                        </a:rPr>
                        <a:t>项目响应能力</a:t>
                      </a:r>
                      <a:endParaRPr lang="zh-CN" altLang="en-US" sz="1600" b="0">
                        <a:latin typeface="微软雅黑" panose="020B0503020204020204" charset="-122"/>
                        <a:ea typeface="微软雅黑" panose="020B0503020204020204" charset="-122"/>
                        <a:sym typeface="+mn-ea"/>
                      </a:endParaRPr>
                    </a:p>
                  </a:txBody>
                  <a:tcPr anchor="ctr" anchorCtr="0"/>
                </a:tc>
                <a:tc>
                  <a:txBody>
                    <a:bodyPr/>
                    <a:p>
                      <a:pPr algn="ctr">
                        <a:buNone/>
                      </a:pPr>
                      <a:r>
                        <a:rPr lang="en-US" altLang="zh-CN" sz="1600">
                          <a:latin typeface="Times New Roman" panose="02020603050405020304" charset="0"/>
                          <a:cs typeface="Times New Roman" panose="02020603050405020304" charset="0"/>
                        </a:rPr>
                        <a:t>W</a:t>
                      </a:r>
                      <a:r>
                        <a:rPr lang="en-US" altLang="zh-CN" sz="1600" kern="100" baseline="-25000" dirty="0">
                          <a:effectLst/>
                          <a:latin typeface="Times New Roman" panose="02020603050405020304" charset="0"/>
                          <a:ea typeface="微软雅黑" panose="020B0503020204020204" charset="-122"/>
                          <a:cs typeface="Times New Roman" panose="02020603050405020304" charset="0"/>
                          <a:sym typeface="+mn-ea"/>
                        </a:rPr>
                        <a:t>project_response</a:t>
                      </a:r>
                      <a:endParaRPr lang="en-US" altLang="zh-CN" sz="1600" baseline="-25000">
                        <a:latin typeface="Times New Roman" panose="02020603050405020304" charset="0"/>
                        <a:cs typeface="Times New Roman" panose="02020603050405020304" charset="0"/>
                      </a:endParaRPr>
                    </a:p>
                  </a:txBody>
                  <a:tcPr anchor="ctr" anchorCtr="0"/>
                </a:tc>
              </a:tr>
              <a:tr h="400050">
                <a:tc>
                  <a:txBody>
                    <a:bodyPr/>
                    <a:p>
                      <a:pPr algn="ctr"/>
                      <a:r>
                        <a:rPr lang="zh-CN" altLang="en-US" sz="1600" b="0">
                          <a:latin typeface="微软雅黑" panose="020B0503020204020204" charset="-122"/>
                          <a:ea typeface="微软雅黑" panose="020B0503020204020204" charset="-122"/>
                          <a:sym typeface="+mn-ea"/>
                        </a:rPr>
                        <a:t>新贡献者</a:t>
                      </a:r>
                      <a:endParaRPr lang="zh-CN" altLang="en-US" sz="1600" b="0">
                        <a:latin typeface="微软雅黑" panose="020B0503020204020204" charset="-122"/>
                        <a:ea typeface="微软雅黑" panose="020B0503020204020204" charset="-122"/>
                        <a:sym typeface="+mn-ea"/>
                      </a:endParaRPr>
                    </a:p>
                  </a:txBody>
                  <a:tcPr anchor="ctr" anchorCtr="0"/>
                </a:tc>
                <a:tc>
                  <a:txBody>
                    <a:bodyPr/>
                    <a:p>
                      <a:pPr algn="ctr">
                        <a:buNone/>
                      </a:pPr>
                      <a:r>
                        <a:rPr lang="en-US" altLang="zh-CN" sz="1600">
                          <a:latin typeface="Times New Roman" panose="02020603050405020304" charset="0"/>
                          <a:cs typeface="Times New Roman" panose="02020603050405020304" charset="0"/>
                        </a:rPr>
                        <a:t>W</a:t>
                      </a:r>
                      <a:r>
                        <a:rPr lang="en-US" altLang="zh-CN" sz="1600" kern="100" baseline="-25000" dirty="0">
                          <a:effectLst/>
                          <a:latin typeface="Times New Roman" panose="02020603050405020304" charset="0"/>
                          <a:ea typeface="微软雅黑" panose="020B0503020204020204" charset="-122"/>
                          <a:cs typeface="Times New Roman" panose="02020603050405020304" charset="0"/>
                          <a:sym typeface="+mn-ea"/>
                        </a:rPr>
                        <a:t>new_participant</a:t>
                      </a:r>
                      <a:endParaRPr lang="en-US" altLang="zh-CN" sz="1600" baseline="-25000">
                        <a:latin typeface="Times New Roman" panose="02020603050405020304" charset="0"/>
                        <a:cs typeface="Times New Roman" panose="02020603050405020304" charset="0"/>
                      </a:endParaRPr>
                    </a:p>
                  </a:txBody>
                  <a:tcPr anchor="ctr" anchorCtr="0"/>
                </a:tc>
              </a:tr>
              <a:tr h="400050">
                <a:tc>
                  <a:txBody>
                    <a:bodyPr/>
                    <a:p>
                      <a:pPr algn="ctr"/>
                      <a:r>
                        <a:rPr lang="zh-CN" altLang="en-US" sz="1600" b="0">
                          <a:latin typeface="微软雅黑" panose="020B0503020204020204" charset="-122"/>
                          <a:ea typeface="微软雅黑" panose="020B0503020204020204" charset="-122"/>
                          <a:sym typeface="+mn-ea"/>
                        </a:rPr>
                        <a:t>巴士系数</a:t>
                      </a:r>
                      <a:endParaRPr lang="zh-CN" altLang="en-US" sz="1600" b="0">
                        <a:latin typeface="微软雅黑" panose="020B0503020204020204" charset="-122"/>
                        <a:ea typeface="微软雅黑" panose="020B0503020204020204" charset="-122"/>
                        <a:sym typeface="+mn-ea"/>
                      </a:endParaRPr>
                    </a:p>
                  </a:txBody>
                  <a:tcPr anchor="ctr" anchorCtr="0"/>
                </a:tc>
                <a:tc>
                  <a:txBody>
                    <a:bodyPr/>
                    <a:p>
                      <a:pPr algn="ctr">
                        <a:buNone/>
                      </a:pPr>
                      <a:r>
                        <a:rPr lang="en-US" altLang="zh-CN" sz="1600">
                          <a:latin typeface="Times New Roman" panose="02020603050405020304" charset="0"/>
                          <a:cs typeface="Times New Roman" panose="02020603050405020304" charset="0"/>
                        </a:rPr>
                        <a:t>W</a:t>
                      </a:r>
                      <a:r>
                        <a:rPr lang="en-US" altLang="zh-CN" sz="1600" kern="100" baseline="-25000" dirty="0">
                          <a:effectLst/>
                          <a:latin typeface="Times New Roman" panose="02020603050405020304" charset="0"/>
                          <a:ea typeface="微软雅黑" panose="020B0503020204020204" charset="-122"/>
                          <a:cs typeface="Times New Roman" panose="02020603050405020304" charset="0"/>
                          <a:sym typeface="+mn-ea"/>
                        </a:rPr>
                        <a:t>bus_factor</a:t>
                      </a:r>
                      <a:endParaRPr lang="en-US" altLang="zh-CN" sz="1600" baseline="-25000">
                        <a:latin typeface="Times New Roman" panose="02020603050405020304" charset="0"/>
                        <a:cs typeface="Times New Roman" panose="02020603050405020304" charset="0"/>
                      </a:endParaRPr>
                    </a:p>
                  </a:txBody>
                  <a:tcPr anchor="ctr" anchorCtr="0"/>
                </a:tc>
              </a:tr>
              <a:tr h="399415">
                <a:tc>
                  <a:txBody>
                    <a:bodyPr/>
                    <a:p>
                      <a:pPr algn="ctr"/>
                      <a:r>
                        <a:rPr lang="zh-CN" altLang="en-US" sz="1600" b="0">
                          <a:latin typeface="微软雅黑" panose="020B0503020204020204" charset="-122"/>
                          <a:ea typeface="微软雅黑" panose="020B0503020204020204" charset="-122"/>
                          <a:sym typeface="+mn-ea"/>
                        </a:rPr>
                        <a:t>项目发展趋势</a:t>
                      </a:r>
                      <a:endParaRPr lang="zh-CN" altLang="en-US" sz="1600" b="0">
                        <a:latin typeface="微软雅黑" panose="020B0503020204020204" charset="-122"/>
                        <a:ea typeface="微软雅黑" panose="020B0503020204020204" charset="-122"/>
                        <a:sym typeface="+mn-ea"/>
                      </a:endParaRPr>
                    </a:p>
                  </a:txBody>
                  <a:tcPr anchor="ctr" anchorCtr="0"/>
                </a:tc>
                <a:tc>
                  <a:txBody>
                    <a:bodyPr/>
                    <a:p>
                      <a:pPr algn="ctr">
                        <a:buNone/>
                      </a:pPr>
                      <a:r>
                        <a:rPr lang="en-US" altLang="zh-CN" sz="1600">
                          <a:latin typeface="Times New Roman" panose="02020603050405020304" charset="0"/>
                          <a:cs typeface="Times New Roman" panose="02020603050405020304" charset="0"/>
                        </a:rPr>
                        <a:t>W</a:t>
                      </a:r>
                      <a:r>
                        <a:rPr lang="en-US" altLang="zh-CN" sz="1600" kern="100" baseline="-25000" dirty="0">
                          <a:effectLst/>
                          <a:latin typeface="Times New Roman" panose="02020603050405020304" charset="0"/>
                          <a:ea typeface="微软雅黑" panose="020B0503020204020204" charset="-122"/>
                          <a:cs typeface="Times New Roman" panose="02020603050405020304" charset="0"/>
                          <a:sym typeface="+mn-ea"/>
                        </a:rPr>
                        <a:t>development_trend</a:t>
                      </a:r>
                      <a:endParaRPr lang="en-US" altLang="zh-CN" sz="1600" baseline="-25000">
                        <a:latin typeface="Times New Roman" panose="02020603050405020304" charset="0"/>
                        <a:cs typeface="Times New Roman" panose="02020603050405020304" charset="0"/>
                      </a:endParaRPr>
                    </a:p>
                  </a:txBody>
                  <a:tcPr anchor="ctr" anchorCtr="0"/>
                </a:tc>
              </a:tr>
            </a:tbl>
          </a:graphicData>
        </a:graphic>
      </p:graphicFrame>
      <p:sp>
        <p:nvSpPr>
          <p:cNvPr id="58" name="文本框 57"/>
          <p:cNvSpPr txBox="1">
            <a:spLocks noChangeAspect="1"/>
          </p:cNvSpPr>
          <p:nvPr>
            <p:custDataLst>
              <p:tags r:id="rId14"/>
            </p:custDataLst>
          </p:nvPr>
        </p:nvSpPr>
        <p:spPr>
          <a:xfrm flipH="1">
            <a:off x="6317615" y="4779010"/>
            <a:ext cx="5570220" cy="645160"/>
          </a:xfrm>
          <a:prstGeom prst="rect">
            <a:avLst/>
          </a:prstGeom>
          <a:noFill/>
        </p:spPr>
        <p:txBody>
          <a:bodyPr wrap="square" rtlCol="0">
            <a:spAutoFit/>
          </a:bodyPr>
          <a:p>
            <a:pPr algn="l">
              <a:buNone/>
            </a:pPr>
            <a:r>
              <a:rPr lang="en-US" altLang="zh-CN" sz="1800" kern="100" dirty="0">
                <a:effectLst/>
                <a:latin typeface="Times New Roman" panose="02020603050405020304" charset="0"/>
                <a:ea typeface="微软雅黑" panose="020B0503020204020204" charset="-122"/>
                <a:cs typeface="Times New Roman" panose="02020603050405020304" charset="0"/>
              </a:rPr>
              <a:t>S=W</a:t>
            </a:r>
            <a:r>
              <a:rPr lang="en-US" altLang="zh-CN" kern="100" baseline="-25000" dirty="0">
                <a:effectLst/>
                <a:latin typeface="Times New Roman" panose="02020603050405020304" charset="0"/>
                <a:ea typeface="微软雅黑" panose="020B0503020204020204" charset="-122"/>
                <a:cs typeface="Times New Roman" panose="02020603050405020304" charset="0"/>
                <a:sym typeface="+mn-ea"/>
              </a:rPr>
              <a:t>project_response</a:t>
            </a:r>
            <a:r>
              <a:rPr lang="en-US" altLang="en-US" sz="1800" kern="100" dirty="0">
                <a:effectLst/>
                <a:latin typeface="Times New Roman" panose="02020603050405020304" charset="0"/>
                <a:ea typeface="微软雅黑" panose="020B0503020204020204" charset="-122"/>
                <a:cs typeface="Times New Roman" panose="02020603050405020304" charset="0"/>
              </a:rPr>
              <a:t>×</a:t>
            </a:r>
            <a:r>
              <a:rPr lang="en-US" altLang="zh-CN" sz="1800" kern="100" dirty="0">
                <a:effectLst/>
                <a:latin typeface="Times New Roman" panose="02020603050405020304" charset="0"/>
                <a:ea typeface="微软雅黑" panose="020B0503020204020204" charset="-122"/>
                <a:cs typeface="Times New Roman" panose="02020603050405020304" charset="0"/>
              </a:rPr>
              <a:t>H</a:t>
            </a:r>
            <a:r>
              <a:rPr lang="en-US" altLang="zh-CN" kern="100" baseline="-25000" dirty="0">
                <a:effectLst/>
                <a:latin typeface="Times New Roman" panose="02020603050405020304" charset="0"/>
                <a:ea typeface="微软雅黑" panose="020B0503020204020204" charset="-122"/>
                <a:cs typeface="Times New Roman" panose="02020603050405020304" charset="0"/>
                <a:sym typeface="+mn-ea"/>
              </a:rPr>
              <a:t>project_response</a:t>
            </a:r>
            <a:r>
              <a:rPr lang="en-US" altLang="zh-CN" sz="1800" kern="100" dirty="0">
                <a:effectLst/>
                <a:latin typeface="Times New Roman" panose="02020603050405020304" charset="0"/>
                <a:ea typeface="微软雅黑" panose="020B0503020204020204" charset="-122"/>
                <a:cs typeface="Times New Roman" panose="02020603050405020304" charset="0"/>
              </a:rPr>
              <a:t>+W</a:t>
            </a:r>
            <a:r>
              <a:rPr lang="en-US" altLang="zh-CN" kern="100" baseline="-25000" dirty="0">
                <a:effectLst/>
                <a:latin typeface="Times New Roman" panose="02020603050405020304" charset="0"/>
                <a:ea typeface="微软雅黑" panose="020B0503020204020204" charset="-122"/>
                <a:cs typeface="Times New Roman" panose="02020603050405020304" charset="0"/>
                <a:sym typeface="+mn-ea"/>
              </a:rPr>
              <a:t>new_participant</a:t>
            </a:r>
            <a:r>
              <a:rPr lang="en-US" altLang="en-US" sz="1800" kern="100" dirty="0">
                <a:effectLst/>
                <a:latin typeface="Times New Roman" panose="02020603050405020304" charset="0"/>
                <a:ea typeface="微软雅黑" panose="020B0503020204020204" charset="-122"/>
                <a:cs typeface="Times New Roman" panose="02020603050405020304" charset="0"/>
              </a:rPr>
              <a:t>×</a:t>
            </a:r>
            <a:r>
              <a:rPr lang="en-US" altLang="zh-CN" sz="1800" kern="100" dirty="0">
                <a:effectLst/>
                <a:latin typeface="Times New Roman" panose="02020603050405020304" charset="0"/>
                <a:ea typeface="微软雅黑" panose="020B0503020204020204" charset="-122"/>
                <a:cs typeface="Times New Roman" panose="02020603050405020304" charset="0"/>
              </a:rPr>
              <a:t>H</a:t>
            </a:r>
            <a:r>
              <a:rPr lang="en-US" altLang="zh-CN" kern="100" baseline="-25000" dirty="0">
                <a:effectLst/>
                <a:latin typeface="Times New Roman" panose="02020603050405020304" charset="0"/>
                <a:ea typeface="微软雅黑" panose="020B0503020204020204" charset="-122"/>
                <a:cs typeface="Times New Roman" panose="02020603050405020304" charset="0"/>
                <a:sym typeface="+mn-ea"/>
              </a:rPr>
              <a:t>n_participant</a:t>
            </a:r>
            <a:r>
              <a:rPr lang="en-US" altLang="zh-CN" sz="1800" kern="100" dirty="0">
                <a:effectLst/>
                <a:latin typeface="Times New Roman" panose="02020603050405020304" charset="0"/>
                <a:ea typeface="微软雅黑" panose="020B0503020204020204" charset="-122"/>
                <a:cs typeface="Times New Roman" panose="02020603050405020304" charset="0"/>
              </a:rPr>
              <a:t>+W</a:t>
            </a:r>
            <a:r>
              <a:rPr lang="en-US" altLang="zh-CN" kern="100" baseline="-25000" dirty="0">
                <a:effectLst/>
                <a:latin typeface="Times New Roman" panose="02020603050405020304" charset="0"/>
                <a:ea typeface="微软雅黑" panose="020B0503020204020204" charset="-122"/>
                <a:cs typeface="Times New Roman" panose="02020603050405020304" charset="0"/>
                <a:sym typeface="+mn-ea"/>
              </a:rPr>
              <a:t>bus_factor</a:t>
            </a:r>
            <a:r>
              <a:rPr lang="en-US" altLang="en-US" sz="1800" kern="100" dirty="0">
                <a:effectLst/>
                <a:latin typeface="Times New Roman" panose="02020603050405020304" charset="0"/>
                <a:ea typeface="微软雅黑" panose="020B0503020204020204" charset="-122"/>
                <a:cs typeface="Times New Roman" panose="02020603050405020304" charset="0"/>
              </a:rPr>
              <a:t>×</a:t>
            </a:r>
            <a:r>
              <a:rPr lang="en-US" altLang="zh-CN" sz="1800" kern="100" dirty="0">
                <a:effectLst/>
                <a:latin typeface="Times New Roman" panose="02020603050405020304" charset="0"/>
                <a:ea typeface="微软雅黑" panose="020B0503020204020204" charset="-122"/>
                <a:cs typeface="Times New Roman" panose="02020603050405020304" charset="0"/>
              </a:rPr>
              <a:t>H</a:t>
            </a:r>
            <a:r>
              <a:rPr lang="en-US" altLang="zh-CN" kern="100" baseline="-25000" dirty="0">
                <a:effectLst/>
                <a:latin typeface="Times New Roman" panose="02020603050405020304" charset="0"/>
                <a:ea typeface="微软雅黑" panose="020B0503020204020204" charset="-122"/>
                <a:cs typeface="Times New Roman" panose="02020603050405020304" charset="0"/>
                <a:sym typeface="+mn-ea"/>
              </a:rPr>
              <a:t>bus_factor</a:t>
            </a:r>
            <a:r>
              <a:rPr lang="en-US" altLang="zh-CN" sz="1800" kern="100" dirty="0">
                <a:effectLst/>
                <a:latin typeface="Times New Roman" panose="02020603050405020304" charset="0"/>
                <a:ea typeface="微软雅黑" panose="020B0503020204020204" charset="-122"/>
                <a:cs typeface="Times New Roman" panose="02020603050405020304" charset="0"/>
              </a:rPr>
              <a:t>+W</a:t>
            </a:r>
            <a:r>
              <a:rPr lang="en-US" altLang="zh-CN" kern="100" baseline="-25000" dirty="0">
                <a:effectLst/>
                <a:latin typeface="Times New Roman" panose="02020603050405020304" charset="0"/>
                <a:ea typeface="微软雅黑" panose="020B0503020204020204" charset="-122"/>
                <a:cs typeface="Times New Roman" panose="02020603050405020304" charset="0"/>
                <a:sym typeface="+mn-ea"/>
              </a:rPr>
              <a:t>development_trend</a:t>
            </a:r>
            <a:r>
              <a:rPr lang="en-US" altLang="en-US" sz="1800" kern="100" dirty="0">
                <a:effectLst/>
                <a:latin typeface="Times New Roman" panose="02020603050405020304" charset="0"/>
                <a:ea typeface="微软雅黑" panose="020B0503020204020204" charset="-122"/>
                <a:cs typeface="Times New Roman" panose="02020603050405020304" charset="0"/>
              </a:rPr>
              <a:t>×</a:t>
            </a:r>
            <a:r>
              <a:rPr lang="en-US" altLang="zh-CN" sz="1800" kern="100" dirty="0">
                <a:effectLst/>
                <a:latin typeface="Times New Roman" panose="02020603050405020304" charset="0"/>
                <a:ea typeface="微软雅黑" panose="020B0503020204020204" charset="-122"/>
                <a:cs typeface="Times New Roman" panose="02020603050405020304" charset="0"/>
              </a:rPr>
              <a:t>H</a:t>
            </a:r>
            <a:r>
              <a:rPr lang="en-US" altLang="zh-CN" kern="100" baseline="-25000" dirty="0">
                <a:effectLst/>
                <a:latin typeface="Times New Roman" panose="02020603050405020304" charset="0"/>
                <a:ea typeface="微软雅黑" panose="020B0503020204020204" charset="-122"/>
                <a:cs typeface="Times New Roman" panose="02020603050405020304" charset="0"/>
                <a:sym typeface="+mn-ea"/>
              </a:rPr>
              <a:t>development_trend</a:t>
            </a:r>
            <a:endParaRPr lang="en-US" altLang="zh-CN" sz="1800" kern="100" dirty="0">
              <a:effectLst/>
              <a:latin typeface="Times New Roman" panose="02020603050405020304" charset="0"/>
              <a:ea typeface="微软雅黑" panose="020B0503020204020204" charset="-122"/>
              <a:cs typeface="Times New Roman" panose="02020603050405020304" charset="0"/>
            </a:endParaRPr>
          </a:p>
        </p:txBody>
      </p:sp>
    </p:spTree>
  </p:cSld>
  <p:clrMapOvr>
    <a:masterClrMapping/>
  </p:clrMapOvr>
  <p:timing>
    <p:tnLst>
      <p:par>
        <p:cTn id="1" dur="indefinite" restart="never" nodeType="tmRoot"/>
      </p:par>
    </p:tnLst>
    <p:bldLst>
      <p:bldP spid="20" grpId="0" bldLvl="0" animBg="1"/>
      <p:bldP spid="1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rot="5400000">
            <a:off x="5732145" y="-5731510"/>
            <a:ext cx="728980" cy="12192635"/>
          </a:xfrm>
          <a:prstGeom prst="rect">
            <a:avLst/>
          </a:prstGeom>
          <a:gradFill>
            <a:gsLst>
              <a:gs pos="22000">
                <a:srgbClr val="2CA5FF"/>
              </a:gs>
              <a:gs pos="100000">
                <a:schemeClr val="bg1"/>
              </a:gs>
            </a:gsLst>
            <a:lin ang="162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solidFill>
                <a:schemeClr val="bg1"/>
              </a:solidFill>
              <a:highlight>
                <a:srgbClr val="008000"/>
              </a:highlight>
            </a:endParaRPr>
          </a:p>
        </p:txBody>
      </p:sp>
      <p:pic>
        <p:nvPicPr>
          <p:cNvPr id="12" name="图片 11" descr="(横版-黑字)基金会logo"/>
          <p:cNvPicPr>
            <a:picLocks noChangeAspect="1"/>
          </p:cNvPicPr>
          <p:nvPr userDrawn="1"/>
        </p:nvPicPr>
        <p:blipFill>
          <a:blip r:embed="rId1"/>
          <a:stretch>
            <a:fillRect/>
          </a:stretch>
        </p:blipFill>
        <p:spPr>
          <a:xfrm>
            <a:off x="9207500" y="83820"/>
            <a:ext cx="2785110" cy="561975"/>
          </a:xfrm>
          <a:prstGeom prst="rect">
            <a:avLst/>
          </a:prstGeom>
        </p:spPr>
      </p:pic>
      <p:sp>
        <p:nvSpPr>
          <p:cNvPr id="15" name="文本框 14"/>
          <p:cNvSpPr txBox="1"/>
          <p:nvPr>
            <p:custDataLst>
              <p:tags r:id="rId2"/>
            </p:custDataLst>
          </p:nvPr>
        </p:nvSpPr>
        <p:spPr>
          <a:xfrm>
            <a:off x="268605" y="51435"/>
            <a:ext cx="7489190" cy="645160"/>
          </a:xfrm>
          <a:prstGeom prst="rect">
            <a:avLst/>
          </a:prstGeom>
          <a:noFill/>
        </p:spPr>
        <p:txBody>
          <a:bodyPr wrap="square" rtlCol="0">
            <a:spAutoFit/>
          </a:bodyPr>
          <a:p>
            <a:pPr indent="0" algn="l" fontAlgn="auto">
              <a:lnSpc>
                <a:spcPct val="100000"/>
              </a:lnSpc>
            </a:pPr>
            <a:r>
              <a:rPr lang="zh-CN" altLang="en-US" sz="3600" b="1" dirty="0">
                <a:solidFill>
                  <a:schemeClr val="bg1"/>
                </a:solidFill>
                <a:latin typeface="微软雅黑" panose="020B0503020204020204" charset="-122"/>
                <a:ea typeface="微软雅黑" panose="020B0503020204020204" charset="-122"/>
                <a:sym typeface="+mn-ea"/>
              </a:rPr>
              <a:t>整体</a:t>
            </a:r>
            <a:r>
              <a:rPr lang="zh-CN" altLang="en-US" sz="3600" b="1" dirty="0">
                <a:solidFill>
                  <a:schemeClr val="bg1"/>
                </a:solidFill>
                <a:latin typeface="微软雅黑" panose="020B0503020204020204" charset="-122"/>
                <a:ea typeface="微软雅黑" panose="020B0503020204020204" charset="-122"/>
                <a:sym typeface="+mn-ea"/>
              </a:rPr>
              <a:t>架构</a:t>
            </a:r>
            <a:endParaRPr lang="zh-CN" altLang="en-US" sz="3600" b="1" dirty="0">
              <a:solidFill>
                <a:schemeClr val="bg1"/>
              </a:solidFill>
              <a:latin typeface="微软雅黑" panose="020B0503020204020204" charset="-122"/>
              <a:ea typeface="微软雅黑" panose="020B0503020204020204" charset="-122"/>
              <a:sym typeface="+mn-ea"/>
            </a:endParaRPr>
          </a:p>
        </p:txBody>
      </p:sp>
      <p:grpSp>
        <p:nvGrpSpPr>
          <p:cNvPr id="48" name="组合 47"/>
          <p:cNvGrpSpPr/>
          <p:nvPr/>
        </p:nvGrpSpPr>
        <p:grpSpPr>
          <a:xfrm rot="0">
            <a:off x="219710" y="946150"/>
            <a:ext cx="11772900" cy="5560695"/>
            <a:chOff x="923" y="1652"/>
            <a:chExt cx="9178" cy="8757"/>
          </a:xfrm>
          <a:effectLst>
            <a:outerShdw blurRad="50800" dist="38100" dir="2700000" algn="tl" rotWithShape="0">
              <a:prstClr val="black">
                <a:alpha val="40000"/>
              </a:prstClr>
            </a:outerShdw>
          </a:effectLst>
        </p:grpSpPr>
        <p:sp>
          <p:nvSpPr>
            <p:cNvPr id="49" name="矩形: 圆角 5"/>
            <p:cNvSpPr>
              <a:spLocks noChangeAspect="1"/>
            </p:cNvSpPr>
            <p:nvPr/>
          </p:nvSpPr>
          <p:spPr>
            <a:xfrm>
              <a:off x="923" y="2359"/>
              <a:ext cx="9178" cy="805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20000"/>
                </a:lnSpc>
              </a:pPr>
              <a:endParaRPr lang="zh-CN" altLang="en-US"/>
            </a:p>
          </p:txBody>
        </p:sp>
        <p:grpSp>
          <p:nvGrpSpPr>
            <p:cNvPr id="50" name="组合 49"/>
            <p:cNvGrpSpPr/>
            <p:nvPr/>
          </p:nvGrpSpPr>
          <p:grpSpPr>
            <a:xfrm rot="0">
              <a:off x="923" y="1652"/>
              <a:ext cx="9172" cy="707"/>
              <a:chOff x="6524195" y="3227589"/>
              <a:chExt cx="2867455" cy="688444"/>
            </a:xfrm>
          </p:grpSpPr>
          <p:sp>
            <p:nvSpPr>
              <p:cNvPr id="51" name="矩形: 圆角 20"/>
              <p:cNvSpPr>
                <a:spLocks noChangeAspect="1"/>
              </p:cNvSpPr>
              <p:nvPr>
                <p:custDataLst>
                  <p:tags r:id="rId3"/>
                </p:custDataLst>
              </p:nvPr>
            </p:nvSpPr>
            <p:spPr>
              <a:xfrm>
                <a:off x="6524195" y="3227589"/>
                <a:ext cx="2867455" cy="501367"/>
              </a:xfrm>
              <a:prstGeom prst="roundRect">
                <a:avLst>
                  <a:gd name="adj" fmla="val 38601"/>
                </a:avLst>
              </a:prstGeom>
              <a:gradFill flip="none" rotWithShape="1">
                <a:gsLst>
                  <a:gs pos="0">
                    <a:srgbClr val="1384CA"/>
                  </a:gs>
                  <a:gs pos="100000">
                    <a:srgbClr val="D273B5"/>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b="1" dirty="0">
                  <a:latin typeface="微软雅黑" panose="020B0503020204020204" charset="-122"/>
                  <a:ea typeface="微软雅黑" panose="020B0503020204020204" charset="-122"/>
                  <a:sym typeface="+mn-ea"/>
                </a:endParaRPr>
              </a:p>
            </p:txBody>
          </p:sp>
          <p:sp>
            <p:nvSpPr>
              <p:cNvPr id="52" name="矩形 51"/>
              <p:cNvSpPr>
                <a:spLocks noChangeAspect="1"/>
              </p:cNvSpPr>
              <p:nvPr>
                <p:custDataLst>
                  <p:tags r:id="rId4"/>
                </p:custDataLst>
              </p:nvPr>
            </p:nvSpPr>
            <p:spPr>
              <a:xfrm>
                <a:off x="6524195" y="3414666"/>
                <a:ext cx="2867455" cy="501367"/>
              </a:xfrm>
              <a:prstGeom prst="rect">
                <a:avLst/>
              </a:prstGeom>
              <a:gradFill flip="none" rotWithShape="1">
                <a:gsLst>
                  <a:gs pos="0">
                    <a:srgbClr val="1384CA"/>
                  </a:gs>
                  <a:gs pos="100000">
                    <a:srgbClr val="D273B5"/>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b="1" dirty="0">
                  <a:latin typeface="微软雅黑" panose="020B0503020204020204" charset="-122"/>
                  <a:ea typeface="微软雅黑" panose="020B0503020204020204" charset="-122"/>
                  <a:sym typeface="+mn-ea"/>
                </a:endParaRPr>
              </a:p>
            </p:txBody>
          </p:sp>
        </p:grpSp>
        <p:sp>
          <p:nvSpPr>
            <p:cNvPr id="53" name="文本框 52"/>
            <p:cNvSpPr txBox="1"/>
            <p:nvPr>
              <p:custDataLst>
                <p:tags r:id="rId5"/>
              </p:custDataLst>
            </p:nvPr>
          </p:nvSpPr>
          <p:spPr>
            <a:xfrm>
              <a:off x="1087" y="1715"/>
              <a:ext cx="8358" cy="580"/>
            </a:xfrm>
            <a:prstGeom prst="rect">
              <a:avLst/>
            </a:prstGeom>
            <a:noFill/>
          </p:spPr>
          <p:txBody>
            <a:bodyPr wrap="square" rtlCol="0">
              <a:spAutoFit/>
            </a:bodyPr>
            <a:p>
              <a:r>
                <a:rPr lang="zh-CN" altLang="en-US" b="1" dirty="0">
                  <a:solidFill>
                    <a:schemeClr val="bg1"/>
                  </a:solidFill>
                  <a:latin typeface="微软雅黑" panose="020B0503020204020204" charset="-122"/>
                  <a:ea typeface="微软雅黑" panose="020B0503020204020204" charset="-122"/>
                </a:rPr>
                <a:t>整体</a:t>
              </a:r>
              <a:r>
                <a:rPr lang="zh-CN" altLang="en-US" b="1" dirty="0">
                  <a:solidFill>
                    <a:schemeClr val="bg1"/>
                  </a:solidFill>
                  <a:latin typeface="微软雅黑" panose="020B0503020204020204" charset="-122"/>
                  <a:ea typeface="微软雅黑" panose="020B0503020204020204" charset="-122"/>
                </a:rPr>
                <a:t>架构</a:t>
              </a:r>
              <a:endParaRPr lang="zh-CN" altLang="en-US" b="1" dirty="0">
                <a:solidFill>
                  <a:schemeClr val="bg1"/>
                </a:solidFill>
                <a:latin typeface="微软雅黑" panose="020B0503020204020204" charset="-122"/>
                <a:ea typeface="微软雅黑" panose="020B0503020204020204" charset="-122"/>
              </a:endParaRPr>
            </a:p>
          </p:txBody>
        </p:sp>
      </p:grpSp>
      <p:sp>
        <p:nvSpPr>
          <p:cNvPr id="2" name="圆角矩形 1"/>
          <p:cNvSpPr/>
          <p:nvPr/>
        </p:nvSpPr>
        <p:spPr>
          <a:xfrm>
            <a:off x="555625" y="3768725"/>
            <a:ext cx="2026285" cy="530225"/>
          </a:xfrm>
          <a:prstGeom prst="roundRect">
            <a:avLst/>
          </a:prstGeom>
          <a:solidFill>
            <a:srgbClr val="1384CA"/>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sz="1600" b="1">
                <a:latin typeface="微软雅黑" panose="020B0503020204020204" charset="-122"/>
                <a:ea typeface="微软雅黑" panose="020B0503020204020204" charset="-122"/>
              </a:rPr>
              <a:t>开源项目健康系数</a:t>
            </a:r>
            <a:r>
              <a:rPr lang="en-US" altLang="zh-CN" sz="1600" b="1">
                <a:latin typeface="微软雅黑" panose="020B0503020204020204" charset="-122"/>
                <a:ea typeface="微软雅黑" panose="020B0503020204020204" charset="-122"/>
              </a:rPr>
              <a:t>S</a:t>
            </a:r>
            <a:endParaRPr lang="en-US" altLang="zh-CN" sz="1600" b="1">
              <a:latin typeface="微软雅黑" panose="020B0503020204020204" charset="-122"/>
              <a:ea typeface="微软雅黑" panose="020B0503020204020204" charset="-122"/>
            </a:endParaRPr>
          </a:p>
        </p:txBody>
      </p:sp>
      <p:sp>
        <p:nvSpPr>
          <p:cNvPr id="30" name="圆角矩形 29"/>
          <p:cNvSpPr/>
          <p:nvPr/>
        </p:nvSpPr>
        <p:spPr>
          <a:xfrm>
            <a:off x="3726815" y="2314575"/>
            <a:ext cx="2183130" cy="324000"/>
          </a:xfrm>
          <a:prstGeom prst="roundRect">
            <a:avLst/>
          </a:prstGeom>
          <a:solidFill>
            <a:srgbClr val="1384CA"/>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sz="1600" b="1" dirty="0">
                <a:solidFill>
                  <a:schemeClr val="bg1"/>
                </a:solidFill>
                <a:latin typeface="微软雅黑" panose="020B0503020204020204" charset="-122"/>
                <a:ea typeface="微软雅黑" panose="020B0503020204020204" charset="-122"/>
                <a:sym typeface="+mn-ea"/>
              </a:rPr>
              <a:t>项目响应能力</a:t>
            </a:r>
            <a:endParaRPr lang="zh-CN" altLang="en-US" sz="1600" b="1" dirty="0">
              <a:solidFill>
                <a:schemeClr val="bg1"/>
              </a:solidFill>
              <a:latin typeface="微软雅黑" panose="020B0503020204020204" charset="-122"/>
              <a:ea typeface="微软雅黑" panose="020B0503020204020204" charset="-122"/>
              <a:sym typeface="+mn-ea"/>
            </a:endParaRPr>
          </a:p>
        </p:txBody>
      </p:sp>
      <p:sp>
        <p:nvSpPr>
          <p:cNvPr id="35" name="圆角矩形 34"/>
          <p:cNvSpPr/>
          <p:nvPr/>
        </p:nvSpPr>
        <p:spPr>
          <a:xfrm>
            <a:off x="3710305" y="3309620"/>
            <a:ext cx="2183130" cy="324000"/>
          </a:xfrm>
          <a:prstGeom prst="roundRect">
            <a:avLst/>
          </a:prstGeom>
          <a:solidFill>
            <a:srgbClr val="1384CA"/>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sz="1600" b="1">
                <a:latin typeface="微软雅黑" panose="020B0503020204020204" charset="-122"/>
                <a:ea typeface="微软雅黑" panose="020B0503020204020204" charset="-122"/>
              </a:rPr>
              <a:t>新贡献者</a:t>
            </a:r>
            <a:endParaRPr lang="zh-CN" altLang="en-US" sz="1600" b="1">
              <a:latin typeface="微软雅黑" panose="020B0503020204020204" charset="-122"/>
              <a:ea typeface="微软雅黑" panose="020B0503020204020204" charset="-122"/>
            </a:endParaRPr>
          </a:p>
        </p:txBody>
      </p:sp>
      <p:sp>
        <p:nvSpPr>
          <p:cNvPr id="36" name="圆角矩形 35"/>
          <p:cNvSpPr/>
          <p:nvPr/>
        </p:nvSpPr>
        <p:spPr>
          <a:xfrm>
            <a:off x="3718560" y="4304665"/>
            <a:ext cx="2183130" cy="324000"/>
          </a:xfrm>
          <a:prstGeom prst="roundRect">
            <a:avLst/>
          </a:prstGeom>
          <a:solidFill>
            <a:srgbClr val="1384CA"/>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sz="1600" b="1">
                <a:latin typeface="微软雅黑" panose="020B0503020204020204" charset="-122"/>
                <a:ea typeface="微软雅黑" panose="020B0503020204020204" charset="-122"/>
                <a:cs typeface="微软雅黑" panose="020B0503020204020204" charset="-122"/>
              </a:rPr>
              <a:t>巴士</a:t>
            </a:r>
            <a:r>
              <a:rPr lang="zh-CN" altLang="en-US" sz="1600" b="1">
                <a:latin typeface="微软雅黑" panose="020B0503020204020204" charset="-122"/>
                <a:ea typeface="微软雅黑" panose="020B0503020204020204" charset="-122"/>
                <a:cs typeface="微软雅黑" panose="020B0503020204020204" charset="-122"/>
              </a:rPr>
              <a:t>系数</a:t>
            </a:r>
            <a:endParaRPr lang="zh-CN" altLang="en-US" sz="1600" b="1">
              <a:latin typeface="微软雅黑" panose="020B0503020204020204" charset="-122"/>
              <a:ea typeface="微软雅黑" panose="020B0503020204020204" charset="-122"/>
              <a:cs typeface="微软雅黑" panose="020B0503020204020204" charset="-122"/>
            </a:endParaRPr>
          </a:p>
        </p:txBody>
      </p:sp>
      <p:sp>
        <p:nvSpPr>
          <p:cNvPr id="37" name="圆角矩形 36"/>
          <p:cNvSpPr/>
          <p:nvPr/>
        </p:nvSpPr>
        <p:spPr>
          <a:xfrm>
            <a:off x="3726815" y="5299710"/>
            <a:ext cx="2183130" cy="324000"/>
          </a:xfrm>
          <a:prstGeom prst="roundRect">
            <a:avLst/>
          </a:prstGeom>
          <a:solidFill>
            <a:srgbClr val="1384CA"/>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sz="1600" b="1">
                <a:latin typeface="微软雅黑" panose="020B0503020204020204" charset="-122"/>
                <a:ea typeface="微软雅黑" panose="020B0503020204020204" charset="-122"/>
                <a:cs typeface="微软雅黑" panose="020B0503020204020204" charset="-122"/>
              </a:rPr>
              <a:t>项目发展</a:t>
            </a:r>
            <a:r>
              <a:rPr lang="zh-CN" altLang="en-US" sz="1600" b="1">
                <a:latin typeface="微软雅黑" panose="020B0503020204020204" charset="-122"/>
                <a:ea typeface="微软雅黑" panose="020B0503020204020204" charset="-122"/>
                <a:cs typeface="微软雅黑" panose="020B0503020204020204" charset="-122"/>
              </a:rPr>
              <a:t>趋势</a:t>
            </a:r>
            <a:endParaRPr lang="zh-CN" altLang="en-US" sz="1600" b="1">
              <a:latin typeface="微软雅黑" panose="020B0503020204020204" charset="-122"/>
              <a:ea typeface="微软雅黑" panose="020B0503020204020204" charset="-122"/>
              <a:cs typeface="微软雅黑" panose="020B0503020204020204" charset="-122"/>
            </a:endParaRPr>
          </a:p>
        </p:txBody>
      </p:sp>
      <p:cxnSp>
        <p:nvCxnSpPr>
          <p:cNvPr id="40" name="曲线连接符 39"/>
          <p:cNvCxnSpPr>
            <a:stCxn id="2" idx="3"/>
            <a:endCxn id="30" idx="1"/>
          </p:cNvCxnSpPr>
          <p:nvPr/>
        </p:nvCxnSpPr>
        <p:spPr>
          <a:xfrm flipV="1">
            <a:off x="2581910" y="2476500"/>
            <a:ext cx="1144905" cy="1557655"/>
          </a:xfrm>
          <a:prstGeom prst="curvedConnector3">
            <a:avLst>
              <a:gd name="adj1" fmla="val 50028"/>
            </a:avLst>
          </a:prstGeom>
          <a:solidFill>
            <a:srgbClr val="1384CA"/>
          </a:solidFill>
        </p:spPr>
        <p:style>
          <a:lnRef idx="2">
            <a:schemeClr val="accent1"/>
          </a:lnRef>
          <a:fillRef idx="0">
            <a:srgbClr val="FFFFFF"/>
          </a:fillRef>
          <a:effectRef idx="0">
            <a:srgbClr val="FFFFFF"/>
          </a:effectRef>
          <a:fontRef idx="minor">
            <a:schemeClr val="tx1"/>
          </a:fontRef>
        </p:style>
      </p:cxnSp>
      <p:cxnSp>
        <p:nvCxnSpPr>
          <p:cNvPr id="43" name="曲线连接符 42"/>
          <p:cNvCxnSpPr>
            <a:stCxn id="2" idx="3"/>
            <a:endCxn id="35" idx="1"/>
          </p:cNvCxnSpPr>
          <p:nvPr/>
        </p:nvCxnSpPr>
        <p:spPr>
          <a:xfrm flipV="1">
            <a:off x="2581910" y="3471545"/>
            <a:ext cx="1128395" cy="562610"/>
          </a:xfrm>
          <a:prstGeom prst="curvedConnector3">
            <a:avLst>
              <a:gd name="adj1" fmla="val 50028"/>
            </a:avLst>
          </a:prstGeom>
          <a:solidFill>
            <a:srgbClr val="1384CA"/>
          </a:solidFill>
        </p:spPr>
        <p:style>
          <a:lnRef idx="2">
            <a:schemeClr val="accent1"/>
          </a:lnRef>
          <a:fillRef idx="0">
            <a:srgbClr val="FFFFFF"/>
          </a:fillRef>
          <a:effectRef idx="0">
            <a:srgbClr val="FFFFFF"/>
          </a:effectRef>
          <a:fontRef idx="minor">
            <a:schemeClr val="tx1"/>
          </a:fontRef>
        </p:style>
      </p:cxnSp>
      <p:cxnSp>
        <p:nvCxnSpPr>
          <p:cNvPr id="44" name="曲线连接符 43"/>
          <p:cNvCxnSpPr>
            <a:stCxn id="2" idx="3"/>
            <a:endCxn id="36" idx="1"/>
          </p:cNvCxnSpPr>
          <p:nvPr/>
        </p:nvCxnSpPr>
        <p:spPr>
          <a:xfrm>
            <a:off x="2581910" y="4034155"/>
            <a:ext cx="1136650" cy="432435"/>
          </a:xfrm>
          <a:prstGeom prst="curvedConnector3">
            <a:avLst>
              <a:gd name="adj1" fmla="val 50000"/>
            </a:avLst>
          </a:prstGeom>
          <a:solidFill>
            <a:srgbClr val="1384CA"/>
          </a:solidFill>
        </p:spPr>
        <p:style>
          <a:lnRef idx="2">
            <a:schemeClr val="accent1"/>
          </a:lnRef>
          <a:fillRef idx="0">
            <a:srgbClr val="FFFFFF"/>
          </a:fillRef>
          <a:effectRef idx="0">
            <a:srgbClr val="FFFFFF"/>
          </a:effectRef>
          <a:fontRef idx="minor">
            <a:schemeClr val="tx1"/>
          </a:fontRef>
        </p:style>
      </p:cxnSp>
      <p:cxnSp>
        <p:nvCxnSpPr>
          <p:cNvPr id="45" name="曲线连接符 44"/>
          <p:cNvCxnSpPr>
            <a:stCxn id="2" idx="3"/>
            <a:endCxn id="37" idx="1"/>
          </p:cNvCxnSpPr>
          <p:nvPr/>
        </p:nvCxnSpPr>
        <p:spPr>
          <a:xfrm>
            <a:off x="2581910" y="4034155"/>
            <a:ext cx="1144905" cy="1427480"/>
          </a:xfrm>
          <a:prstGeom prst="curvedConnector3">
            <a:avLst>
              <a:gd name="adj1" fmla="val 50028"/>
            </a:avLst>
          </a:prstGeom>
          <a:solidFill>
            <a:srgbClr val="1384CA"/>
          </a:solidFill>
        </p:spPr>
        <p:style>
          <a:lnRef idx="2">
            <a:schemeClr val="accent1"/>
          </a:lnRef>
          <a:fillRef idx="0">
            <a:srgbClr val="FFFFFF"/>
          </a:fillRef>
          <a:effectRef idx="0">
            <a:srgbClr val="FFFFFF"/>
          </a:effectRef>
          <a:fontRef idx="minor">
            <a:schemeClr val="tx1"/>
          </a:fontRef>
        </p:style>
      </p:cxnSp>
      <p:sp>
        <p:nvSpPr>
          <p:cNvPr id="21" name="圆角矩形 20"/>
          <p:cNvSpPr/>
          <p:nvPr/>
        </p:nvSpPr>
        <p:spPr>
          <a:xfrm>
            <a:off x="6515735" y="1817370"/>
            <a:ext cx="2059305" cy="342265"/>
          </a:xfrm>
          <a:prstGeom prst="roundRect">
            <a:avLst/>
          </a:prstGeom>
          <a:solidFill>
            <a:srgbClr val="1384CA"/>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sz="1600" b="1">
                <a:latin typeface="微软雅黑" panose="020B0503020204020204" charset="-122"/>
                <a:ea typeface="微软雅黑" panose="020B0503020204020204" charset="-122"/>
              </a:rPr>
              <a:t>问题响应时间集合</a:t>
            </a:r>
            <a:endParaRPr lang="zh-CN" altLang="en-US" sz="1600" b="1">
              <a:latin typeface="微软雅黑" panose="020B0503020204020204" charset="-122"/>
              <a:ea typeface="微软雅黑" panose="020B0503020204020204" charset="-122"/>
            </a:endParaRPr>
          </a:p>
        </p:txBody>
      </p:sp>
      <p:sp>
        <p:nvSpPr>
          <p:cNvPr id="25" name="圆角矩形 24"/>
          <p:cNvSpPr/>
          <p:nvPr/>
        </p:nvSpPr>
        <p:spPr>
          <a:xfrm>
            <a:off x="6515735" y="2767330"/>
            <a:ext cx="2059305" cy="340360"/>
          </a:xfrm>
          <a:prstGeom prst="roundRect">
            <a:avLst/>
          </a:prstGeom>
          <a:solidFill>
            <a:srgbClr val="1384CA"/>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sz="1600" b="1">
                <a:latin typeface="微软雅黑" panose="020B0503020204020204" charset="-122"/>
                <a:ea typeface="微软雅黑" panose="020B0503020204020204" charset="-122"/>
              </a:rPr>
              <a:t>变更响应集合</a:t>
            </a:r>
            <a:endParaRPr lang="zh-CN" altLang="en-US" sz="1600" b="1">
              <a:latin typeface="微软雅黑" panose="020B0503020204020204" charset="-122"/>
              <a:ea typeface="微软雅黑" panose="020B0503020204020204" charset="-122"/>
            </a:endParaRPr>
          </a:p>
        </p:txBody>
      </p:sp>
      <p:sp>
        <p:nvSpPr>
          <p:cNvPr id="11" name="圆角矩形 10"/>
          <p:cNvSpPr/>
          <p:nvPr/>
        </p:nvSpPr>
        <p:spPr>
          <a:xfrm>
            <a:off x="9112885" y="1478280"/>
            <a:ext cx="2183130" cy="248920"/>
          </a:xfrm>
          <a:prstGeom prst="roundRect">
            <a:avLst/>
          </a:prstGeom>
          <a:solidFill>
            <a:srgbClr val="1384CA"/>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sz="1600" b="1">
                <a:latin typeface="微软雅黑" panose="020B0503020204020204" charset="-122"/>
                <a:ea typeface="微软雅黑" panose="020B0503020204020204" charset="-122"/>
              </a:rPr>
              <a:t>议题解决时长</a:t>
            </a:r>
            <a:endParaRPr lang="zh-CN" altLang="en-US" sz="1600" b="1">
              <a:latin typeface="微软雅黑" panose="020B0503020204020204" charset="-122"/>
              <a:ea typeface="微软雅黑" panose="020B0503020204020204" charset="-122"/>
            </a:endParaRPr>
          </a:p>
        </p:txBody>
      </p:sp>
      <p:sp>
        <p:nvSpPr>
          <p:cNvPr id="13" name="圆角矩形 12"/>
          <p:cNvSpPr/>
          <p:nvPr/>
        </p:nvSpPr>
        <p:spPr>
          <a:xfrm>
            <a:off x="9112885" y="1840230"/>
            <a:ext cx="2183130" cy="248920"/>
          </a:xfrm>
          <a:prstGeom prst="roundRect">
            <a:avLst/>
          </a:prstGeom>
          <a:solidFill>
            <a:srgbClr val="1384CA"/>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sz="1600" b="1">
                <a:latin typeface="微软雅黑" panose="020B0503020204020204" charset="-122"/>
                <a:ea typeface="微软雅黑" panose="020B0503020204020204" charset="-122"/>
              </a:rPr>
              <a:t>议题响应时长</a:t>
            </a:r>
            <a:endParaRPr lang="zh-CN" altLang="en-US" sz="1600" b="1">
              <a:latin typeface="微软雅黑" panose="020B0503020204020204" charset="-122"/>
              <a:ea typeface="微软雅黑" panose="020B0503020204020204" charset="-122"/>
            </a:endParaRPr>
          </a:p>
        </p:txBody>
      </p:sp>
      <p:sp>
        <p:nvSpPr>
          <p:cNvPr id="18" name="圆角矩形 17"/>
          <p:cNvSpPr/>
          <p:nvPr/>
        </p:nvSpPr>
        <p:spPr>
          <a:xfrm>
            <a:off x="9112885" y="2202180"/>
            <a:ext cx="2183130" cy="248920"/>
          </a:xfrm>
          <a:prstGeom prst="roundRect">
            <a:avLst/>
          </a:prstGeom>
          <a:solidFill>
            <a:srgbClr val="1384CA"/>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sz="1600" b="1">
                <a:latin typeface="微软雅黑" panose="020B0503020204020204" charset="-122"/>
                <a:ea typeface="微软雅黑" panose="020B0503020204020204" charset="-122"/>
              </a:rPr>
              <a:t>议题年龄</a:t>
            </a:r>
            <a:endParaRPr lang="zh-CN" altLang="en-US" sz="1600" b="1">
              <a:latin typeface="微软雅黑" panose="020B0503020204020204" charset="-122"/>
              <a:ea typeface="微软雅黑" panose="020B0503020204020204" charset="-122"/>
            </a:endParaRPr>
          </a:p>
        </p:txBody>
      </p:sp>
      <p:sp>
        <p:nvSpPr>
          <p:cNvPr id="22" name="圆角矩形 21"/>
          <p:cNvSpPr/>
          <p:nvPr/>
        </p:nvSpPr>
        <p:spPr>
          <a:xfrm>
            <a:off x="9112885" y="2561590"/>
            <a:ext cx="2183130" cy="248920"/>
          </a:xfrm>
          <a:prstGeom prst="roundRect">
            <a:avLst/>
          </a:prstGeom>
          <a:solidFill>
            <a:srgbClr val="1384CA"/>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sz="1600" b="1">
                <a:latin typeface="微软雅黑" panose="020B0503020204020204" charset="-122"/>
                <a:ea typeface="微软雅黑" panose="020B0503020204020204" charset="-122"/>
              </a:rPr>
              <a:t>变更请求响应时长</a:t>
            </a:r>
            <a:endParaRPr lang="zh-CN" altLang="en-US" sz="1600" b="1">
              <a:latin typeface="微软雅黑" panose="020B0503020204020204" charset="-122"/>
              <a:ea typeface="微软雅黑" panose="020B0503020204020204" charset="-122"/>
            </a:endParaRPr>
          </a:p>
        </p:txBody>
      </p:sp>
      <p:sp>
        <p:nvSpPr>
          <p:cNvPr id="38" name="圆角矩形 37"/>
          <p:cNvSpPr/>
          <p:nvPr/>
        </p:nvSpPr>
        <p:spPr>
          <a:xfrm>
            <a:off x="9112885" y="2921000"/>
            <a:ext cx="2183130" cy="248920"/>
          </a:xfrm>
          <a:prstGeom prst="roundRect">
            <a:avLst/>
          </a:prstGeom>
          <a:solidFill>
            <a:srgbClr val="1384CA"/>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sz="1600" b="1">
                <a:latin typeface="微软雅黑" panose="020B0503020204020204" charset="-122"/>
                <a:ea typeface="微软雅黑" panose="020B0503020204020204" charset="-122"/>
              </a:rPr>
              <a:t>变更请求持续时长</a:t>
            </a:r>
            <a:endParaRPr lang="zh-CN" altLang="en-US" sz="1600" b="1">
              <a:latin typeface="微软雅黑" panose="020B0503020204020204" charset="-122"/>
              <a:ea typeface="微软雅黑" panose="020B0503020204020204" charset="-122"/>
            </a:endParaRPr>
          </a:p>
        </p:txBody>
      </p:sp>
      <p:sp>
        <p:nvSpPr>
          <p:cNvPr id="39" name="圆角矩形 38"/>
          <p:cNvSpPr/>
          <p:nvPr/>
        </p:nvSpPr>
        <p:spPr>
          <a:xfrm>
            <a:off x="9112885" y="3282950"/>
            <a:ext cx="2183130" cy="248920"/>
          </a:xfrm>
          <a:prstGeom prst="roundRect">
            <a:avLst/>
          </a:prstGeom>
          <a:solidFill>
            <a:srgbClr val="1384CA"/>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sz="1600" b="1">
                <a:latin typeface="微软雅黑" panose="020B0503020204020204" charset="-122"/>
                <a:ea typeface="微软雅黑" panose="020B0503020204020204" charset="-122"/>
              </a:rPr>
              <a:t>变更请求年龄</a:t>
            </a:r>
            <a:endParaRPr lang="zh-CN" altLang="en-US" sz="1600" b="1">
              <a:latin typeface="微软雅黑" panose="020B0503020204020204" charset="-122"/>
              <a:ea typeface="微软雅黑" panose="020B0503020204020204" charset="-122"/>
            </a:endParaRPr>
          </a:p>
        </p:txBody>
      </p:sp>
      <p:cxnSp>
        <p:nvCxnSpPr>
          <p:cNvPr id="24" name="曲线连接符 23"/>
          <p:cNvCxnSpPr>
            <a:stCxn id="21" idx="3"/>
            <a:endCxn id="11" idx="1"/>
          </p:cNvCxnSpPr>
          <p:nvPr/>
        </p:nvCxnSpPr>
        <p:spPr>
          <a:xfrm flipV="1">
            <a:off x="8575040" y="1602740"/>
            <a:ext cx="537845" cy="386080"/>
          </a:xfrm>
          <a:prstGeom prst="curvedConnector3">
            <a:avLst>
              <a:gd name="adj1" fmla="val 50059"/>
            </a:avLst>
          </a:prstGeom>
          <a:solidFill>
            <a:srgbClr val="1384CA"/>
          </a:solidFill>
        </p:spPr>
        <p:style>
          <a:lnRef idx="2">
            <a:schemeClr val="accent1"/>
          </a:lnRef>
          <a:fillRef idx="0">
            <a:srgbClr val="FFFFFF"/>
          </a:fillRef>
          <a:effectRef idx="0">
            <a:srgbClr val="FFFFFF"/>
          </a:effectRef>
          <a:fontRef idx="minor">
            <a:schemeClr val="tx1"/>
          </a:fontRef>
        </p:style>
      </p:cxnSp>
      <p:cxnSp>
        <p:nvCxnSpPr>
          <p:cNvPr id="27" name="曲线连接符 26"/>
          <p:cNvCxnSpPr>
            <a:stCxn id="21" idx="3"/>
            <a:endCxn id="13" idx="1"/>
          </p:cNvCxnSpPr>
          <p:nvPr/>
        </p:nvCxnSpPr>
        <p:spPr>
          <a:xfrm flipV="1">
            <a:off x="8575040" y="1964690"/>
            <a:ext cx="537845" cy="24130"/>
          </a:xfrm>
          <a:prstGeom prst="curvedConnector3">
            <a:avLst>
              <a:gd name="adj1" fmla="val 50059"/>
            </a:avLst>
          </a:prstGeom>
          <a:solidFill>
            <a:srgbClr val="1384CA"/>
          </a:solidFill>
        </p:spPr>
        <p:style>
          <a:lnRef idx="2">
            <a:schemeClr val="accent1"/>
          </a:lnRef>
          <a:fillRef idx="0">
            <a:srgbClr val="FFFFFF"/>
          </a:fillRef>
          <a:effectRef idx="0">
            <a:srgbClr val="FFFFFF"/>
          </a:effectRef>
          <a:fontRef idx="minor">
            <a:schemeClr val="tx1"/>
          </a:fontRef>
        </p:style>
      </p:cxnSp>
      <p:cxnSp>
        <p:nvCxnSpPr>
          <p:cNvPr id="31" name="曲线连接符 30"/>
          <p:cNvCxnSpPr>
            <a:stCxn id="21" idx="3"/>
            <a:endCxn id="18" idx="1"/>
          </p:cNvCxnSpPr>
          <p:nvPr/>
        </p:nvCxnSpPr>
        <p:spPr>
          <a:xfrm>
            <a:off x="8575040" y="1988820"/>
            <a:ext cx="537845" cy="337820"/>
          </a:xfrm>
          <a:prstGeom prst="curvedConnector3">
            <a:avLst>
              <a:gd name="adj1" fmla="val 50059"/>
            </a:avLst>
          </a:prstGeom>
          <a:solidFill>
            <a:srgbClr val="1384CA"/>
          </a:solidFill>
        </p:spPr>
        <p:style>
          <a:lnRef idx="2">
            <a:schemeClr val="accent1"/>
          </a:lnRef>
          <a:fillRef idx="0">
            <a:srgbClr val="FFFFFF"/>
          </a:fillRef>
          <a:effectRef idx="0">
            <a:srgbClr val="FFFFFF"/>
          </a:effectRef>
          <a:fontRef idx="minor">
            <a:schemeClr val="tx1"/>
          </a:fontRef>
        </p:style>
      </p:cxnSp>
      <p:cxnSp>
        <p:nvCxnSpPr>
          <p:cNvPr id="32" name="曲线连接符 31"/>
          <p:cNvCxnSpPr>
            <a:stCxn id="25" idx="3"/>
            <a:endCxn id="22" idx="1"/>
          </p:cNvCxnSpPr>
          <p:nvPr/>
        </p:nvCxnSpPr>
        <p:spPr>
          <a:xfrm flipV="1">
            <a:off x="8575040" y="2686050"/>
            <a:ext cx="537845" cy="251460"/>
          </a:xfrm>
          <a:prstGeom prst="curvedConnector3">
            <a:avLst>
              <a:gd name="adj1" fmla="val 50059"/>
            </a:avLst>
          </a:prstGeom>
          <a:solidFill>
            <a:srgbClr val="1384CA"/>
          </a:solidFill>
        </p:spPr>
        <p:style>
          <a:lnRef idx="2">
            <a:schemeClr val="accent1"/>
          </a:lnRef>
          <a:fillRef idx="0">
            <a:srgbClr val="FFFFFF"/>
          </a:fillRef>
          <a:effectRef idx="0">
            <a:srgbClr val="FFFFFF"/>
          </a:effectRef>
          <a:fontRef idx="minor">
            <a:schemeClr val="tx1"/>
          </a:fontRef>
        </p:style>
      </p:cxnSp>
      <p:cxnSp>
        <p:nvCxnSpPr>
          <p:cNvPr id="55" name="曲线连接符 54"/>
          <p:cNvCxnSpPr>
            <a:stCxn id="25" idx="3"/>
            <a:endCxn id="38" idx="1"/>
          </p:cNvCxnSpPr>
          <p:nvPr/>
        </p:nvCxnSpPr>
        <p:spPr>
          <a:xfrm>
            <a:off x="8575040" y="2937510"/>
            <a:ext cx="537845" cy="107950"/>
          </a:xfrm>
          <a:prstGeom prst="curvedConnector3">
            <a:avLst>
              <a:gd name="adj1" fmla="val 50059"/>
            </a:avLst>
          </a:prstGeom>
          <a:solidFill>
            <a:srgbClr val="1384CA"/>
          </a:solidFill>
        </p:spPr>
        <p:style>
          <a:lnRef idx="2">
            <a:schemeClr val="accent1"/>
          </a:lnRef>
          <a:fillRef idx="0">
            <a:srgbClr val="FFFFFF"/>
          </a:fillRef>
          <a:effectRef idx="0">
            <a:srgbClr val="FFFFFF"/>
          </a:effectRef>
          <a:fontRef idx="minor">
            <a:schemeClr val="tx1"/>
          </a:fontRef>
        </p:style>
      </p:cxnSp>
      <p:cxnSp>
        <p:nvCxnSpPr>
          <p:cNvPr id="56" name="曲线连接符 55"/>
          <p:cNvCxnSpPr>
            <a:stCxn id="25" idx="3"/>
            <a:endCxn id="39" idx="1"/>
          </p:cNvCxnSpPr>
          <p:nvPr/>
        </p:nvCxnSpPr>
        <p:spPr>
          <a:xfrm>
            <a:off x="8575040" y="2937510"/>
            <a:ext cx="537845" cy="469900"/>
          </a:xfrm>
          <a:prstGeom prst="curvedConnector3">
            <a:avLst>
              <a:gd name="adj1" fmla="val 50059"/>
            </a:avLst>
          </a:prstGeom>
          <a:solidFill>
            <a:srgbClr val="1384CA"/>
          </a:solidFill>
        </p:spPr>
        <p:style>
          <a:lnRef idx="2">
            <a:schemeClr val="accent1"/>
          </a:lnRef>
          <a:fillRef idx="0">
            <a:srgbClr val="FFFFFF"/>
          </a:fillRef>
          <a:effectRef idx="0">
            <a:srgbClr val="FFFFFF"/>
          </a:effectRef>
          <a:fontRef idx="minor">
            <a:schemeClr val="tx1"/>
          </a:fontRef>
        </p:style>
      </p:cxnSp>
      <p:cxnSp>
        <p:nvCxnSpPr>
          <p:cNvPr id="33" name="曲线连接符 32"/>
          <p:cNvCxnSpPr>
            <a:stCxn id="30" idx="3"/>
            <a:endCxn id="21" idx="1"/>
          </p:cNvCxnSpPr>
          <p:nvPr/>
        </p:nvCxnSpPr>
        <p:spPr>
          <a:xfrm flipV="1">
            <a:off x="5909945" y="1988820"/>
            <a:ext cx="605790" cy="487680"/>
          </a:xfrm>
          <a:prstGeom prst="curvedConnector3">
            <a:avLst>
              <a:gd name="adj1" fmla="val 50000"/>
            </a:avLst>
          </a:prstGeom>
        </p:spPr>
        <p:style>
          <a:lnRef idx="2">
            <a:schemeClr val="accent1"/>
          </a:lnRef>
          <a:fillRef idx="0">
            <a:srgbClr val="FFFFFF"/>
          </a:fillRef>
          <a:effectRef idx="0">
            <a:srgbClr val="FFFFFF"/>
          </a:effectRef>
          <a:fontRef idx="minor">
            <a:schemeClr val="tx1"/>
          </a:fontRef>
        </p:style>
      </p:cxnSp>
      <p:cxnSp>
        <p:nvCxnSpPr>
          <p:cNvPr id="34" name="曲线连接符 33"/>
          <p:cNvCxnSpPr>
            <a:endCxn id="25" idx="1"/>
          </p:cNvCxnSpPr>
          <p:nvPr/>
        </p:nvCxnSpPr>
        <p:spPr>
          <a:xfrm>
            <a:off x="5916930" y="2499995"/>
            <a:ext cx="598805" cy="437515"/>
          </a:xfrm>
          <a:prstGeom prst="curvedConnector3">
            <a:avLst>
              <a:gd name="adj1" fmla="val 50053"/>
            </a:avLst>
          </a:prstGeom>
        </p:spPr>
        <p:style>
          <a:lnRef idx="2">
            <a:schemeClr val="accent1"/>
          </a:lnRef>
          <a:fillRef idx="0">
            <a:srgbClr val="FFFFFF"/>
          </a:fillRef>
          <a:effectRef idx="0">
            <a:srgbClr val="FFFFFF"/>
          </a:effectRef>
          <a:fontRef idx="minor">
            <a:schemeClr val="tx1"/>
          </a:fontRef>
        </p:style>
      </p:cxnSp>
      <p:sp>
        <p:nvSpPr>
          <p:cNvPr id="47" name="圆角矩形 46"/>
          <p:cNvSpPr/>
          <p:nvPr/>
        </p:nvSpPr>
        <p:spPr>
          <a:xfrm>
            <a:off x="6515735" y="3328670"/>
            <a:ext cx="2059305" cy="340360"/>
          </a:xfrm>
          <a:prstGeom prst="roundRect">
            <a:avLst/>
          </a:prstGeom>
          <a:solidFill>
            <a:srgbClr val="1384CA"/>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sz="1600" b="1">
                <a:latin typeface="微软雅黑" panose="020B0503020204020204" charset="-122"/>
                <a:ea typeface="微软雅黑" panose="020B0503020204020204" charset="-122"/>
              </a:rPr>
              <a:t>新贡献者数量</a:t>
            </a:r>
            <a:endParaRPr lang="zh-CN" altLang="en-US" sz="1600" b="1">
              <a:latin typeface="微软雅黑" panose="020B0503020204020204" charset="-122"/>
              <a:ea typeface="微软雅黑" panose="020B0503020204020204" charset="-122"/>
            </a:endParaRPr>
          </a:p>
        </p:txBody>
      </p:sp>
      <p:cxnSp>
        <p:nvCxnSpPr>
          <p:cNvPr id="54" name="曲线连接符 53"/>
          <p:cNvCxnSpPr>
            <a:stCxn id="35" idx="3"/>
            <a:endCxn id="47" idx="1"/>
          </p:cNvCxnSpPr>
          <p:nvPr/>
        </p:nvCxnSpPr>
        <p:spPr>
          <a:xfrm>
            <a:off x="5893435" y="3471545"/>
            <a:ext cx="622300" cy="27305"/>
          </a:xfrm>
          <a:prstGeom prst="curvedConnector3">
            <a:avLst>
              <a:gd name="adj1" fmla="val 50000"/>
            </a:avLst>
          </a:prstGeom>
        </p:spPr>
        <p:style>
          <a:lnRef idx="2">
            <a:schemeClr val="accent1"/>
          </a:lnRef>
          <a:fillRef idx="0">
            <a:srgbClr val="FFFFFF"/>
          </a:fillRef>
          <a:effectRef idx="0">
            <a:srgbClr val="FFFFFF"/>
          </a:effectRef>
          <a:fontRef idx="minor">
            <a:schemeClr val="tx1"/>
          </a:fontRef>
        </p:style>
      </p:cxnSp>
      <p:sp>
        <p:nvSpPr>
          <p:cNvPr id="59" name="圆角矩形 58"/>
          <p:cNvSpPr/>
          <p:nvPr/>
        </p:nvSpPr>
        <p:spPr>
          <a:xfrm>
            <a:off x="6515735" y="4314190"/>
            <a:ext cx="2059305" cy="340360"/>
          </a:xfrm>
          <a:prstGeom prst="roundRect">
            <a:avLst/>
          </a:prstGeom>
          <a:solidFill>
            <a:srgbClr val="1384CA"/>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sz="1600" b="1">
                <a:latin typeface="微软雅黑" panose="020B0503020204020204" charset="-122"/>
                <a:ea typeface="微软雅黑" panose="020B0503020204020204" charset="-122"/>
                <a:sym typeface="+mn-ea"/>
              </a:rPr>
              <a:t>贡献者缺席因数</a:t>
            </a:r>
            <a:endParaRPr lang="zh-CN" altLang="en-US" sz="1600" b="1">
              <a:latin typeface="微软雅黑" panose="020B0503020204020204" charset="-122"/>
              <a:ea typeface="微软雅黑" panose="020B0503020204020204" charset="-122"/>
            </a:endParaRPr>
          </a:p>
        </p:txBody>
      </p:sp>
      <p:cxnSp>
        <p:nvCxnSpPr>
          <p:cNvPr id="60" name="曲线连接符 59"/>
          <p:cNvCxnSpPr>
            <a:stCxn id="36" idx="3"/>
            <a:endCxn id="59" idx="1"/>
          </p:cNvCxnSpPr>
          <p:nvPr/>
        </p:nvCxnSpPr>
        <p:spPr>
          <a:xfrm>
            <a:off x="5901690" y="4466590"/>
            <a:ext cx="614045" cy="17780"/>
          </a:xfrm>
          <a:prstGeom prst="curvedConnector3">
            <a:avLst>
              <a:gd name="adj1" fmla="val 50052"/>
            </a:avLst>
          </a:prstGeom>
        </p:spPr>
        <p:style>
          <a:lnRef idx="2">
            <a:schemeClr val="accent1"/>
          </a:lnRef>
          <a:fillRef idx="0">
            <a:srgbClr val="FFFFFF"/>
          </a:fillRef>
          <a:effectRef idx="0">
            <a:srgbClr val="FFFFFF"/>
          </a:effectRef>
          <a:fontRef idx="minor">
            <a:schemeClr val="tx1"/>
          </a:fontRef>
        </p:style>
      </p:cxnSp>
      <p:sp>
        <p:nvSpPr>
          <p:cNvPr id="61" name="圆角矩形 60"/>
          <p:cNvSpPr/>
          <p:nvPr/>
        </p:nvSpPr>
        <p:spPr>
          <a:xfrm>
            <a:off x="6516370" y="5299710"/>
            <a:ext cx="2058670" cy="342000"/>
          </a:xfrm>
          <a:prstGeom prst="roundRect">
            <a:avLst/>
          </a:prstGeom>
          <a:solidFill>
            <a:srgbClr val="1384CA"/>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sz="1600" b="1">
                <a:latin typeface="微软雅黑" panose="020B0503020204020204" charset="-122"/>
                <a:ea typeface="微软雅黑" panose="020B0503020204020204" charset="-122"/>
              </a:rPr>
              <a:t>项目发展趋势值</a:t>
            </a:r>
            <a:endParaRPr lang="zh-CN" altLang="en-US" sz="1600" b="1">
              <a:latin typeface="微软雅黑" panose="020B0503020204020204" charset="-122"/>
              <a:ea typeface="微软雅黑" panose="020B0503020204020204" charset="-122"/>
            </a:endParaRPr>
          </a:p>
        </p:txBody>
      </p:sp>
      <p:sp>
        <p:nvSpPr>
          <p:cNvPr id="62" name="圆角矩形 61"/>
          <p:cNvSpPr/>
          <p:nvPr/>
        </p:nvSpPr>
        <p:spPr>
          <a:xfrm>
            <a:off x="9119235" y="4699000"/>
            <a:ext cx="2183130" cy="248920"/>
          </a:xfrm>
          <a:prstGeom prst="roundRect">
            <a:avLst/>
          </a:prstGeom>
          <a:solidFill>
            <a:srgbClr val="1384CA"/>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sz="1600" b="1">
                <a:latin typeface="微软雅黑" panose="020B0503020204020204" charset="-122"/>
                <a:ea typeface="微软雅黑" panose="020B0503020204020204" charset="-122"/>
              </a:rPr>
              <a:t>项目活跃度</a:t>
            </a:r>
            <a:endParaRPr lang="zh-CN" altLang="en-US" sz="1600" b="1">
              <a:latin typeface="微软雅黑" panose="020B0503020204020204" charset="-122"/>
              <a:ea typeface="微软雅黑" panose="020B0503020204020204" charset="-122"/>
            </a:endParaRPr>
          </a:p>
        </p:txBody>
      </p:sp>
      <p:sp>
        <p:nvSpPr>
          <p:cNvPr id="63" name="圆角矩形 62"/>
          <p:cNvSpPr/>
          <p:nvPr/>
        </p:nvSpPr>
        <p:spPr>
          <a:xfrm>
            <a:off x="9119235" y="5060950"/>
            <a:ext cx="2183130" cy="248920"/>
          </a:xfrm>
          <a:prstGeom prst="roundRect">
            <a:avLst/>
          </a:prstGeom>
          <a:solidFill>
            <a:srgbClr val="1384CA"/>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sz="1600" b="1">
                <a:latin typeface="微软雅黑" panose="020B0503020204020204" charset="-122"/>
                <a:ea typeface="微软雅黑" panose="020B0503020204020204" charset="-122"/>
              </a:rPr>
              <a:t>新增贡献者数量</a:t>
            </a:r>
            <a:endParaRPr lang="zh-CN" altLang="en-US" sz="1600" b="1">
              <a:latin typeface="微软雅黑" panose="020B0503020204020204" charset="-122"/>
              <a:ea typeface="微软雅黑" panose="020B0503020204020204" charset="-122"/>
            </a:endParaRPr>
          </a:p>
        </p:txBody>
      </p:sp>
      <p:sp>
        <p:nvSpPr>
          <p:cNvPr id="64" name="圆角矩形 63"/>
          <p:cNvSpPr/>
          <p:nvPr/>
        </p:nvSpPr>
        <p:spPr>
          <a:xfrm>
            <a:off x="9119235" y="5422900"/>
            <a:ext cx="2183130" cy="248920"/>
          </a:xfrm>
          <a:prstGeom prst="roundRect">
            <a:avLst/>
          </a:prstGeom>
          <a:solidFill>
            <a:srgbClr val="1384CA"/>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sz="1600" b="1">
                <a:latin typeface="微软雅黑" panose="020B0503020204020204" charset="-122"/>
                <a:ea typeface="微软雅黑" panose="020B0503020204020204" charset="-122"/>
                <a:cs typeface="微软雅黑" panose="020B0503020204020204" charset="-122"/>
              </a:rPr>
              <a:t>新增</a:t>
            </a:r>
            <a:r>
              <a:rPr lang="en-US" altLang="zh-CN" sz="1600" b="1">
                <a:latin typeface="微软雅黑" panose="020B0503020204020204" charset="-122"/>
                <a:ea typeface="微软雅黑" panose="020B0503020204020204" charset="-122"/>
                <a:cs typeface="微软雅黑" panose="020B0503020204020204" charset="-122"/>
              </a:rPr>
              <a:t>forks</a:t>
            </a:r>
            <a:r>
              <a:rPr lang="zh-CN" altLang="en-US" sz="1600" b="1">
                <a:latin typeface="微软雅黑" panose="020B0503020204020204" charset="-122"/>
                <a:ea typeface="微软雅黑" panose="020B0503020204020204" charset="-122"/>
                <a:cs typeface="微软雅黑" panose="020B0503020204020204" charset="-122"/>
              </a:rPr>
              <a:t>数量</a:t>
            </a:r>
            <a:endParaRPr lang="zh-CN" altLang="en-US" sz="1600" b="1">
              <a:latin typeface="微软雅黑" panose="020B0503020204020204" charset="-122"/>
              <a:ea typeface="微软雅黑" panose="020B0503020204020204" charset="-122"/>
              <a:cs typeface="微软雅黑" panose="020B0503020204020204" charset="-122"/>
            </a:endParaRPr>
          </a:p>
        </p:txBody>
      </p:sp>
      <p:sp>
        <p:nvSpPr>
          <p:cNvPr id="65" name="圆角矩形 64"/>
          <p:cNvSpPr/>
          <p:nvPr/>
        </p:nvSpPr>
        <p:spPr>
          <a:xfrm>
            <a:off x="9119235" y="5782310"/>
            <a:ext cx="2183130" cy="248920"/>
          </a:xfrm>
          <a:prstGeom prst="roundRect">
            <a:avLst/>
          </a:prstGeom>
          <a:solidFill>
            <a:srgbClr val="1384CA"/>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sz="1600" b="1">
                <a:latin typeface="微软雅黑" panose="020B0503020204020204" charset="-122"/>
                <a:ea typeface="微软雅黑" panose="020B0503020204020204" charset="-122"/>
                <a:cs typeface="微软雅黑" panose="020B0503020204020204" charset="-122"/>
              </a:rPr>
              <a:t>新增</a:t>
            </a:r>
            <a:r>
              <a:rPr lang="en-US" altLang="zh-CN" sz="1600" b="1">
                <a:latin typeface="微软雅黑" panose="020B0503020204020204" charset="-122"/>
                <a:ea typeface="微软雅黑" panose="020B0503020204020204" charset="-122"/>
                <a:cs typeface="微软雅黑" panose="020B0503020204020204" charset="-122"/>
              </a:rPr>
              <a:t>follows</a:t>
            </a:r>
            <a:r>
              <a:rPr lang="zh-CN" altLang="en-US" sz="1600" b="1">
                <a:latin typeface="微软雅黑" panose="020B0503020204020204" charset="-122"/>
                <a:ea typeface="微软雅黑" panose="020B0503020204020204" charset="-122"/>
                <a:cs typeface="微软雅黑" panose="020B0503020204020204" charset="-122"/>
              </a:rPr>
              <a:t>数量</a:t>
            </a:r>
            <a:endParaRPr lang="zh-CN" altLang="en-US" sz="1600" b="1">
              <a:latin typeface="微软雅黑" panose="020B0503020204020204" charset="-122"/>
              <a:ea typeface="微软雅黑" panose="020B0503020204020204" charset="-122"/>
              <a:cs typeface="微软雅黑" panose="020B0503020204020204" charset="-122"/>
            </a:endParaRPr>
          </a:p>
        </p:txBody>
      </p:sp>
      <p:sp>
        <p:nvSpPr>
          <p:cNvPr id="66" name="圆角矩形 65"/>
          <p:cNvSpPr/>
          <p:nvPr/>
        </p:nvSpPr>
        <p:spPr>
          <a:xfrm>
            <a:off x="9119235" y="6141720"/>
            <a:ext cx="2183130" cy="248920"/>
          </a:xfrm>
          <a:prstGeom prst="roundRect">
            <a:avLst/>
          </a:prstGeom>
          <a:solidFill>
            <a:srgbClr val="1384CA"/>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sz="1600" b="1">
                <a:latin typeface="微软雅黑" panose="020B0503020204020204" charset="-122"/>
                <a:ea typeface="微软雅黑" panose="020B0503020204020204" charset="-122"/>
                <a:cs typeface="微软雅黑" panose="020B0503020204020204" charset="-122"/>
              </a:rPr>
              <a:t>新增</a:t>
            </a:r>
            <a:r>
              <a:rPr lang="en-US" altLang="zh-CN" sz="1600" b="1">
                <a:latin typeface="微软雅黑" panose="020B0503020204020204" charset="-122"/>
                <a:ea typeface="微软雅黑" panose="020B0503020204020204" charset="-122"/>
                <a:cs typeface="微软雅黑" panose="020B0503020204020204" charset="-122"/>
              </a:rPr>
              <a:t>star</a:t>
            </a:r>
            <a:r>
              <a:rPr lang="zh-CN" altLang="en-US" sz="1600" b="1">
                <a:latin typeface="微软雅黑" panose="020B0503020204020204" charset="-122"/>
                <a:ea typeface="微软雅黑" panose="020B0503020204020204" charset="-122"/>
                <a:cs typeface="微软雅黑" panose="020B0503020204020204" charset="-122"/>
              </a:rPr>
              <a:t>数量</a:t>
            </a:r>
            <a:endParaRPr lang="zh-CN" altLang="en-US" sz="1600" b="1">
              <a:latin typeface="微软雅黑" panose="020B0503020204020204" charset="-122"/>
              <a:ea typeface="微软雅黑" panose="020B0503020204020204" charset="-122"/>
              <a:cs typeface="微软雅黑" panose="020B0503020204020204" charset="-122"/>
            </a:endParaRPr>
          </a:p>
        </p:txBody>
      </p:sp>
      <p:cxnSp>
        <p:nvCxnSpPr>
          <p:cNvPr id="67" name="曲线连接符 66"/>
          <p:cNvCxnSpPr>
            <a:stCxn id="61" idx="3"/>
            <a:endCxn id="62" idx="1"/>
          </p:cNvCxnSpPr>
          <p:nvPr/>
        </p:nvCxnSpPr>
        <p:spPr>
          <a:xfrm flipV="1">
            <a:off x="8575040" y="4823460"/>
            <a:ext cx="544195" cy="647700"/>
          </a:xfrm>
          <a:prstGeom prst="curvedConnector3">
            <a:avLst>
              <a:gd name="adj1" fmla="val 50058"/>
            </a:avLst>
          </a:prstGeom>
          <a:solidFill>
            <a:srgbClr val="1384CA"/>
          </a:solidFill>
        </p:spPr>
        <p:style>
          <a:lnRef idx="2">
            <a:schemeClr val="accent1"/>
          </a:lnRef>
          <a:fillRef idx="0">
            <a:srgbClr val="FFFFFF"/>
          </a:fillRef>
          <a:effectRef idx="0">
            <a:srgbClr val="FFFFFF"/>
          </a:effectRef>
          <a:fontRef idx="minor">
            <a:schemeClr val="tx1"/>
          </a:fontRef>
        </p:style>
      </p:cxnSp>
      <p:cxnSp>
        <p:nvCxnSpPr>
          <p:cNvPr id="68" name="曲线连接符 67"/>
          <p:cNvCxnSpPr>
            <a:stCxn id="61" idx="3"/>
            <a:endCxn id="63" idx="1"/>
          </p:cNvCxnSpPr>
          <p:nvPr/>
        </p:nvCxnSpPr>
        <p:spPr>
          <a:xfrm flipV="1">
            <a:off x="8575040" y="5185410"/>
            <a:ext cx="544195" cy="285750"/>
          </a:xfrm>
          <a:prstGeom prst="curvedConnector3">
            <a:avLst>
              <a:gd name="adj1" fmla="val 50058"/>
            </a:avLst>
          </a:prstGeom>
          <a:solidFill>
            <a:srgbClr val="1384CA"/>
          </a:solidFill>
        </p:spPr>
        <p:style>
          <a:lnRef idx="2">
            <a:schemeClr val="accent1"/>
          </a:lnRef>
          <a:fillRef idx="0">
            <a:srgbClr val="FFFFFF"/>
          </a:fillRef>
          <a:effectRef idx="0">
            <a:srgbClr val="FFFFFF"/>
          </a:effectRef>
          <a:fontRef idx="minor">
            <a:schemeClr val="tx1"/>
          </a:fontRef>
        </p:style>
      </p:cxnSp>
      <p:cxnSp>
        <p:nvCxnSpPr>
          <p:cNvPr id="69" name="曲线连接符 68"/>
          <p:cNvCxnSpPr>
            <a:stCxn id="61" idx="3"/>
            <a:endCxn id="64" idx="1"/>
          </p:cNvCxnSpPr>
          <p:nvPr/>
        </p:nvCxnSpPr>
        <p:spPr>
          <a:xfrm>
            <a:off x="8575040" y="5471160"/>
            <a:ext cx="544195" cy="76200"/>
          </a:xfrm>
          <a:prstGeom prst="curvedConnector3">
            <a:avLst>
              <a:gd name="adj1" fmla="val 50058"/>
            </a:avLst>
          </a:prstGeom>
          <a:solidFill>
            <a:srgbClr val="1384CA"/>
          </a:solidFill>
        </p:spPr>
        <p:style>
          <a:lnRef idx="2">
            <a:schemeClr val="accent1"/>
          </a:lnRef>
          <a:fillRef idx="0">
            <a:srgbClr val="FFFFFF"/>
          </a:fillRef>
          <a:effectRef idx="0">
            <a:srgbClr val="FFFFFF"/>
          </a:effectRef>
          <a:fontRef idx="minor">
            <a:schemeClr val="tx1"/>
          </a:fontRef>
        </p:style>
      </p:cxnSp>
      <p:cxnSp>
        <p:nvCxnSpPr>
          <p:cNvPr id="70" name="曲线连接符 69"/>
          <p:cNvCxnSpPr>
            <a:stCxn id="61" idx="3"/>
            <a:endCxn id="65" idx="1"/>
          </p:cNvCxnSpPr>
          <p:nvPr/>
        </p:nvCxnSpPr>
        <p:spPr>
          <a:xfrm>
            <a:off x="8575040" y="5471160"/>
            <a:ext cx="544195" cy="435610"/>
          </a:xfrm>
          <a:prstGeom prst="curvedConnector3">
            <a:avLst>
              <a:gd name="adj1" fmla="val 50058"/>
            </a:avLst>
          </a:prstGeom>
          <a:solidFill>
            <a:srgbClr val="1384CA"/>
          </a:solidFill>
        </p:spPr>
        <p:style>
          <a:lnRef idx="2">
            <a:schemeClr val="accent1"/>
          </a:lnRef>
          <a:fillRef idx="0">
            <a:srgbClr val="FFFFFF"/>
          </a:fillRef>
          <a:effectRef idx="0">
            <a:srgbClr val="FFFFFF"/>
          </a:effectRef>
          <a:fontRef idx="minor">
            <a:schemeClr val="tx1"/>
          </a:fontRef>
        </p:style>
      </p:cxnSp>
      <p:cxnSp>
        <p:nvCxnSpPr>
          <p:cNvPr id="71" name="曲线连接符 70"/>
          <p:cNvCxnSpPr>
            <a:stCxn id="61" idx="3"/>
            <a:endCxn id="66" idx="1"/>
          </p:cNvCxnSpPr>
          <p:nvPr/>
        </p:nvCxnSpPr>
        <p:spPr>
          <a:xfrm>
            <a:off x="8575040" y="5471160"/>
            <a:ext cx="544195" cy="795020"/>
          </a:xfrm>
          <a:prstGeom prst="curvedConnector3">
            <a:avLst>
              <a:gd name="adj1" fmla="val 50058"/>
            </a:avLst>
          </a:prstGeom>
          <a:solidFill>
            <a:srgbClr val="1384CA"/>
          </a:solidFill>
        </p:spPr>
        <p:style>
          <a:lnRef idx="2">
            <a:schemeClr val="accent1"/>
          </a:lnRef>
          <a:fillRef idx="0">
            <a:srgbClr val="FFFFFF"/>
          </a:fillRef>
          <a:effectRef idx="0">
            <a:srgbClr val="FFFFFF"/>
          </a:effectRef>
          <a:fontRef idx="minor">
            <a:schemeClr val="tx1"/>
          </a:fontRef>
        </p:style>
      </p:cxnSp>
      <p:cxnSp>
        <p:nvCxnSpPr>
          <p:cNvPr id="72" name="曲线连接符 71"/>
          <p:cNvCxnSpPr>
            <a:stCxn id="37" idx="3"/>
            <a:endCxn id="61" idx="1"/>
          </p:cNvCxnSpPr>
          <p:nvPr/>
        </p:nvCxnSpPr>
        <p:spPr>
          <a:xfrm>
            <a:off x="5909945" y="5461635"/>
            <a:ext cx="606425" cy="9525"/>
          </a:xfrm>
          <a:prstGeom prst="curvedConnector3">
            <a:avLst>
              <a:gd name="adj1" fmla="val 50052"/>
            </a:avLst>
          </a:prstGeom>
        </p:spPr>
        <p:style>
          <a:lnRef idx="2">
            <a:schemeClr val="accent1"/>
          </a:lnRef>
          <a:fillRef idx="0">
            <a:srgbClr val="FFFFFF"/>
          </a:fillRef>
          <a:effectRef idx="0">
            <a:srgbClr val="FFFFFF"/>
          </a:effectRef>
          <a:fontRef idx="minor">
            <a:schemeClr val="tx1"/>
          </a:fontRef>
        </p:style>
      </p:cxnSp>
    </p:spTree>
  </p:cSld>
  <p:clrMapOvr>
    <a:masterClrMapping/>
  </p:clrMapOvr>
  <p:timing>
    <p:tnLst>
      <p:par>
        <p:cTn id="1" dur="indefinite" restart="never" nodeType="tmRoot"/>
      </p:par>
    </p:tnLst>
    <p:bldLst>
      <p:bldP spid="20" grpId="0" bldLvl="0" animBg="1"/>
      <p:bldP spid="15"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椭圆 2"/>
          <p:cNvSpPr>
            <a:spLocks noChangeAspect="1"/>
          </p:cNvSpPr>
          <p:nvPr/>
        </p:nvSpPr>
        <p:spPr>
          <a:xfrm>
            <a:off x="1089660" y="2151380"/>
            <a:ext cx="1360360" cy="1360360"/>
          </a:xfrm>
          <a:prstGeom prst="ellipse">
            <a:avLst/>
          </a:prstGeom>
          <a:solidFill>
            <a:srgbClr val="D273B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solidFill>
                <a:schemeClr val="bg1"/>
              </a:solidFill>
              <a:highlight>
                <a:srgbClr val="008000"/>
              </a:highlight>
            </a:endParaRPr>
          </a:p>
        </p:txBody>
      </p:sp>
      <p:sp>
        <p:nvSpPr>
          <p:cNvPr id="6" name="文本框 5"/>
          <p:cNvSpPr txBox="1"/>
          <p:nvPr>
            <p:custDataLst>
              <p:tags r:id="rId1"/>
            </p:custDataLst>
          </p:nvPr>
        </p:nvSpPr>
        <p:spPr>
          <a:xfrm>
            <a:off x="1393825" y="2232025"/>
            <a:ext cx="751840" cy="1198880"/>
          </a:xfrm>
          <a:prstGeom prst="rect">
            <a:avLst/>
          </a:prstGeom>
          <a:noFill/>
        </p:spPr>
        <p:txBody>
          <a:bodyPr wrap="square" rtlCol="0">
            <a:spAutoFit/>
          </a:bodyPr>
          <a:lstStyle/>
          <a:p>
            <a:pPr algn="l">
              <a:lnSpc>
                <a:spcPct val="100000"/>
              </a:lnSpc>
            </a:pPr>
            <a:r>
              <a:rPr lang="en-US" sz="7200" b="1" dirty="0">
                <a:solidFill>
                  <a:schemeClr val="bg1"/>
                </a:solidFill>
                <a:latin typeface="微软雅黑" panose="020B0503020204020204" charset="-122"/>
                <a:ea typeface="微软雅黑" panose="020B0503020204020204" charset="-122"/>
              </a:rPr>
              <a:t>5</a:t>
            </a:r>
            <a:endParaRPr lang="en-US" sz="7200" b="1" dirty="0">
              <a:solidFill>
                <a:schemeClr val="bg1"/>
              </a:solidFill>
              <a:latin typeface="微软雅黑" panose="020B0503020204020204" charset="-122"/>
              <a:ea typeface="微软雅黑" panose="020B0503020204020204" charset="-122"/>
            </a:endParaRPr>
          </a:p>
        </p:txBody>
      </p:sp>
      <p:sp>
        <p:nvSpPr>
          <p:cNvPr id="4" name="文本框 3"/>
          <p:cNvSpPr txBox="1"/>
          <p:nvPr>
            <p:custDataLst>
              <p:tags r:id="rId2"/>
            </p:custDataLst>
          </p:nvPr>
        </p:nvSpPr>
        <p:spPr>
          <a:xfrm>
            <a:off x="2921000" y="2066290"/>
            <a:ext cx="8336915" cy="1568450"/>
          </a:xfrm>
          <a:prstGeom prst="rect">
            <a:avLst/>
          </a:prstGeom>
          <a:noFill/>
        </p:spPr>
        <p:txBody>
          <a:bodyPr wrap="square" rtlCol="0">
            <a:spAutoFit/>
          </a:bodyPr>
          <a:p>
            <a:pPr indent="0" algn="l" fontAlgn="auto">
              <a:lnSpc>
                <a:spcPct val="100000"/>
              </a:lnSpc>
            </a:pPr>
            <a:r>
              <a:rPr lang="zh-CN" altLang="en-US" sz="9600" b="1" dirty="0">
                <a:solidFill>
                  <a:schemeClr val="bg1"/>
                </a:solidFill>
                <a:latin typeface="微软雅黑" panose="020B0503020204020204" charset="-122"/>
                <a:ea typeface="微软雅黑" panose="020B0503020204020204" charset="-122"/>
                <a:sym typeface="+mn-ea"/>
              </a:rPr>
              <a:t>可视化</a:t>
            </a:r>
            <a:r>
              <a:rPr lang="zh-CN" altLang="en-US" sz="9600" b="1" dirty="0">
                <a:solidFill>
                  <a:schemeClr val="bg1"/>
                </a:solidFill>
                <a:latin typeface="微软雅黑" panose="020B0503020204020204" charset="-122"/>
                <a:ea typeface="微软雅黑" panose="020B0503020204020204" charset="-122"/>
                <a:sym typeface="+mn-ea"/>
              </a:rPr>
              <a:t>设计</a:t>
            </a:r>
            <a:endParaRPr lang="zh-CN" altLang="en-US" sz="9600" b="1" dirty="0">
              <a:solidFill>
                <a:schemeClr val="bg1"/>
              </a:solidFill>
              <a:latin typeface="微软雅黑" panose="020B0503020204020204" charset="-122"/>
              <a:ea typeface="微软雅黑" panose="020B0503020204020204" charset="-122"/>
              <a:sym typeface="+mn-ea"/>
            </a:endParaRPr>
          </a:p>
        </p:txBody>
      </p:sp>
    </p:spTree>
  </p:cSld>
  <p:clrMapOvr>
    <a:masterClrMapping/>
  </p:clrMapOvr>
  <p:timing>
    <p:tnLst>
      <p:par>
        <p:cTn id="1" dur="indefinite" restart="never" nodeType="tmRoot"/>
      </p:par>
    </p:tnLst>
    <p:bldLst>
      <p:bldP spid="3" grpId="0" bldLvl="0" animBg="1"/>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rot="5400000">
            <a:off x="3259137" y="1729740"/>
            <a:ext cx="892810" cy="3676650"/>
          </a:xfrm>
          <a:prstGeom prst="rect">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solidFill>
                <a:schemeClr val="bg1"/>
              </a:solidFill>
              <a:highlight>
                <a:srgbClr val="008000"/>
              </a:highlight>
            </a:endParaRPr>
          </a:p>
        </p:txBody>
      </p:sp>
      <p:sp>
        <p:nvSpPr>
          <p:cNvPr id="3" name="矩形 2"/>
          <p:cNvSpPr/>
          <p:nvPr/>
        </p:nvSpPr>
        <p:spPr>
          <a:xfrm>
            <a:off x="2019935" y="1442720"/>
            <a:ext cx="892810" cy="3676650"/>
          </a:xfrm>
          <a:prstGeom prst="rect">
            <a:avLst/>
          </a:prstGeom>
          <a:solidFill>
            <a:srgbClr val="D273B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solidFill>
                <a:schemeClr val="bg1"/>
              </a:solidFill>
              <a:highlight>
                <a:srgbClr val="008000"/>
              </a:highlight>
            </a:endParaRPr>
          </a:p>
        </p:txBody>
      </p:sp>
      <p:sp>
        <p:nvSpPr>
          <p:cNvPr id="4" name="矩形 3"/>
          <p:cNvSpPr/>
          <p:nvPr/>
        </p:nvSpPr>
        <p:spPr>
          <a:xfrm>
            <a:off x="2019618" y="3021965"/>
            <a:ext cx="1833880" cy="1091565"/>
          </a:xfrm>
          <a:prstGeom prst="rect">
            <a:avLst/>
          </a:prstGeom>
        </p:spPr>
        <p:txBody>
          <a:bodyPr wrap="none">
            <a:spAutoFit/>
          </a:bodyPr>
          <a:lstStyle/>
          <a:p>
            <a:pPr algn="ctr" defTabSz="914400"/>
            <a:r>
              <a:rPr lang="zh-CN" altLang="en-US" sz="6500" b="1" dirty="0">
                <a:solidFill>
                  <a:schemeClr val="bg1"/>
                </a:solidFill>
                <a:latin typeface="Source Han Sans CN Bold" panose="020B0200000000000000" charset="-122"/>
                <a:ea typeface="Source Han Sans CN Bold" panose="020B0200000000000000" charset="-122"/>
              </a:rPr>
              <a:t>目</a:t>
            </a:r>
            <a:r>
              <a:rPr lang="zh-CN" altLang="en-US" sz="6500" b="1" dirty="0">
                <a:solidFill>
                  <a:srgbClr val="C470A4"/>
                </a:solidFill>
                <a:latin typeface="Source Han Sans CN Bold" panose="020B0200000000000000" charset="-122"/>
                <a:ea typeface="Source Han Sans CN Bold" panose="020B0200000000000000" charset="-122"/>
              </a:rPr>
              <a:t>录</a:t>
            </a:r>
            <a:endParaRPr lang="zh-CN" altLang="en-US" sz="6500" b="1" dirty="0">
              <a:solidFill>
                <a:srgbClr val="C470A4"/>
              </a:solidFill>
              <a:latin typeface="Source Han Sans CN Bold" panose="020B0200000000000000" charset="-122"/>
              <a:ea typeface="Source Han Sans CN Bold" panose="020B0200000000000000" charset="-122"/>
            </a:endParaRPr>
          </a:p>
        </p:txBody>
      </p:sp>
      <p:sp>
        <p:nvSpPr>
          <p:cNvPr id="6" name="文本框 5"/>
          <p:cNvSpPr txBox="1"/>
          <p:nvPr>
            <p:custDataLst>
              <p:tags r:id="rId1"/>
            </p:custDataLst>
          </p:nvPr>
        </p:nvSpPr>
        <p:spPr>
          <a:xfrm>
            <a:off x="5760062" y="812757"/>
            <a:ext cx="554990" cy="830997"/>
          </a:xfrm>
          <a:prstGeom prst="rect">
            <a:avLst/>
          </a:prstGeom>
          <a:noFill/>
        </p:spPr>
        <p:txBody>
          <a:bodyPr wrap="square" rtlCol="0">
            <a:spAutoFit/>
          </a:bodyPr>
          <a:p>
            <a:pPr algn="ctr"/>
            <a:r>
              <a:rPr lang="en-US" altLang="zh-CN" sz="4800" dirty="0">
                <a:solidFill>
                  <a:srgbClr val="F9C51A"/>
                </a:solidFill>
                <a:effectLst>
                  <a:outerShdw blurRad="50800" dist="38100" dir="10800000" algn="r" rotWithShape="0">
                    <a:prstClr val="black">
                      <a:alpha val="40000"/>
                    </a:prstClr>
                  </a:outerShdw>
                </a:effectLst>
                <a:latin typeface="Poppins Medium" panose="02000000000000000000" charset="0"/>
                <a:ea typeface="华文细黑" panose="02010600040101010101" charset="-122"/>
              </a:rPr>
              <a:t>1</a:t>
            </a:r>
            <a:endParaRPr lang="en-US" altLang="zh-CN" sz="4800" dirty="0">
              <a:solidFill>
                <a:srgbClr val="F9C51A"/>
              </a:solidFill>
              <a:effectLst>
                <a:outerShdw blurRad="50800" dist="38100" dir="10800000" algn="r" rotWithShape="0">
                  <a:prstClr val="black">
                    <a:alpha val="40000"/>
                  </a:prstClr>
                </a:outerShdw>
              </a:effectLst>
              <a:latin typeface="Poppins Medium" panose="02000000000000000000" charset="0"/>
              <a:ea typeface="华文细黑" panose="02010600040101010101" charset="-122"/>
            </a:endParaRPr>
          </a:p>
        </p:txBody>
      </p:sp>
      <p:cxnSp>
        <p:nvCxnSpPr>
          <p:cNvPr id="11" name="直接连接符 10"/>
          <p:cNvCxnSpPr/>
          <p:nvPr>
            <p:custDataLst>
              <p:tags r:id="rId2"/>
            </p:custDataLst>
          </p:nvPr>
        </p:nvCxnSpPr>
        <p:spPr>
          <a:xfrm>
            <a:off x="6472898" y="971859"/>
            <a:ext cx="0" cy="555625"/>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文本框 11"/>
          <p:cNvSpPr txBox="1"/>
          <p:nvPr>
            <p:custDataLst>
              <p:tags r:id="rId3"/>
            </p:custDataLst>
          </p:nvPr>
        </p:nvSpPr>
        <p:spPr>
          <a:xfrm>
            <a:off x="6631329" y="928027"/>
            <a:ext cx="4384675" cy="583565"/>
          </a:xfrm>
          <a:prstGeom prst="rect">
            <a:avLst/>
          </a:prstGeom>
          <a:noFill/>
          <a:effectLst>
            <a:outerShdw blurRad="50800" dist="38100" dir="2700000" algn="tl" rotWithShape="0">
              <a:prstClr val="black">
                <a:alpha val="40000"/>
              </a:prstClr>
            </a:outerShdw>
          </a:effectLst>
        </p:spPr>
        <p:txBody>
          <a:bodyPr wrap="square" rtlCol="0">
            <a:spAutoFit/>
          </a:bodyPr>
          <a:p>
            <a:pPr indent="0" algn="l" fontAlgn="auto">
              <a:lnSpc>
                <a:spcPct val="100000"/>
              </a:lnSpc>
            </a:pPr>
            <a:r>
              <a:rPr lang="zh-CN" altLang="en-US" sz="3200" b="1" dirty="0">
                <a:solidFill>
                  <a:schemeClr val="bg1"/>
                </a:solidFill>
                <a:latin typeface="微软雅黑" panose="020B0503020204020204" charset="-122"/>
                <a:ea typeface="微软雅黑" panose="020B0503020204020204" charset="-122"/>
                <a:sym typeface="+mn-ea"/>
              </a:rPr>
              <a:t>背景及目标</a:t>
            </a:r>
            <a:endParaRPr lang="zh-CN" altLang="en-US" sz="3200" b="1" dirty="0">
              <a:solidFill>
                <a:schemeClr val="bg1"/>
              </a:solidFill>
              <a:latin typeface="微软雅黑" panose="020B0503020204020204" charset="-122"/>
              <a:ea typeface="微软雅黑" panose="020B0503020204020204" charset="-122"/>
              <a:sym typeface="+mn-ea"/>
            </a:endParaRPr>
          </a:p>
        </p:txBody>
      </p:sp>
      <p:sp>
        <p:nvSpPr>
          <p:cNvPr id="13" name="文本框 12"/>
          <p:cNvSpPr txBox="1"/>
          <p:nvPr>
            <p:custDataLst>
              <p:tags r:id="rId4"/>
            </p:custDataLst>
          </p:nvPr>
        </p:nvSpPr>
        <p:spPr>
          <a:xfrm>
            <a:off x="5760062" y="1685619"/>
            <a:ext cx="554990" cy="830997"/>
          </a:xfrm>
          <a:prstGeom prst="rect">
            <a:avLst/>
          </a:prstGeom>
          <a:noFill/>
        </p:spPr>
        <p:txBody>
          <a:bodyPr wrap="square" rtlCol="0">
            <a:spAutoFit/>
          </a:bodyPr>
          <a:p>
            <a:pPr algn="ctr"/>
            <a:r>
              <a:rPr lang="en-US" altLang="zh-CN" sz="4800" dirty="0">
                <a:solidFill>
                  <a:schemeClr val="tx1">
                    <a:lumMod val="75000"/>
                    <a:lumOff val="25000"/>
                  </a:schemeClr>
                </a:solidFill>
                <a:effectLst>
                  <a:outerShdw blurRad="50800" dist="38100" dir="10800000" algn="r" rotWithShape="0">
                    <a:prstClr val="black">
                      <a:alpha val="40000"/>
                    </a:prstClr>
                  </a:outerShdw>
                </a:effectLst>
                <a:latin typeface="Poppins Medium" panose="02000000000000000000" charset="0"/>
                <a:ea typeface="华文细黑" panose="02010600040101010101" charset="-122"/>
              </a:rPr>
              <a:t>2</a:t>
            </a:r>
            <a:endParaRPr lang="en-US" altLang="zh-CN" sz="4800" dirty="0">
              <a:solidFill>
                <a:schemeClr val="tx1">
                  <a:lumMod val="75000"/>
                  <a:lumOff val="25000"/>
                </a:schemeClr>
              </a:solidFill>
              <a:effectLst>
                <a:outerShdw blurRad="50800" dist="38100" dir="10800000" algn="r" rotWithShape="0">
                  <a:prstClr val="black">
                    <a:alpha val="40000"/>
                  </a:prstClr>
                </a:outerShdw>
              </a:effectLst>
              <a:latin typeface="Poppins Medium" panose="02000000000000000000" charset="0"/>
              <a:ea typeface="华文细黑" panose="02010600040101010101" charset="-122"/>
            </a:endParaRPr>
          </a:p>
        </p:txBody>
      </p:sp>
      <p:cxnSp>
        <p:nvCxnSpPr>
          <p:cNvPr id="14" name="直接连接符 13"/>
          <p:cNvCxnSpPr/>
          <p:nvPr>
            <p:custDataLst>
              <p:tags r:id="rId5"/>
            </p:custDataLst>
          </p:nvPr>
        </p:nvCxnSpPr>
        <p:spPr>
          <a:xfrm>
            <a:off x="6472898" y="1844721"/>
            <a:ext cx="0" cy="555625"/>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文本框 14"/>
          <p:cNvSpPr txBox="1"/>
          <p:nvPr>
            <p:custDataLst>
              <p:tags r:id="rId6"/>
            </p:custDataLst>
          </p:nvPr>
        </p:nvSpPr>
        <p:spPr>
          <a:xfrm>
            <a:off x="6631305" y="1792605"/>
            <a:ext cx="5260340" cy="583565"/>
          </a:xfrm>
          <a:prstGeom prst="rect">
            <a:avLst/>
          </a:prstGeom>
          <a:noFill/>
          <a:effectLst>
            <a:outerShdw blurRad="50800" dist="38100" dir="2700000" algn="tl" rotWithShape="0">
              <a:prstClr val="black">
                <a:alpha val="40000"/>
              </a:prstClr>
            </a:outerShdw>
          </a:effectLst>
        </p:spPr>
        <p:txBody>
          <a:bodyPr wrap="square" rtlCol="0">
            <a:spAutoFit/>
          </a:bodyPr>
          <a:p>
            <a:pPr indent="0" fontAlgn="auto">
              <a:lnSpc>
                <a:spcPct val="100000"/>
              </a:lnSpc>
            </a:pPr>
            <a:r>
              <a:rPr lang="zh-CN" altLang="en-US" sz="3200" b="1" dirty="0">
                <a:solidFill>
                  <a:schemeClr val="bg1"/>
                </a:solidFill>
                <a:latin typeface="微软雅黑" panose="020B0503020204020204" charset="-122"/>
                <a:ea typeface="微软雅黑" panose="020B0503020204020204" charset="-122"/>
                <a:sym typeface="+mn-ea"/>
              </a:rPr>
              <a:t>主要算法</a:t>
            </a:r>
            <a:r>
              <a:rPr lang="zh-CN" altLang="en-US" sz="2800" b="1" dirty="0">
                <a:solidFill>
                  <a:schemeClr val="bg1"/>
                </a:solidFill>
                <a:latin typeface="微软雅黑" panose="020B0503020204020204" charset="-122"/>
                <a:ea typeface="微软雅黑" panose="020B0503020204020204" charset="-122"/>
                <a:cs typeface="微软雅黑" panose="020B0503020204020204" charset="-122"/>
                <a:sym typeface="+mn-ea"/>
              </a:rPr>
              <a:t> </a:t>
            </a:r>
            <a:endParaRPr lang="zh-CN" altLang="en-US" sz="2800" b="1" dirty="0">
              <a:solidFill>
                <a:schemeClr val="bg1"/>
              </a:solidFill>
              <a:latin typeface="微软雅黑" panose="020B0503020204020204" charset="-122"/>
              <a:ea typeface="微软雅黑" panose="020B0503020204020204" charset="-122"/>
              <a:cs typeface="微软雅黑" panose="020B0503020204020204" charset="-122"/>
              <a:sym typeface="+mn-ea"/>
            </a:endParaRPr>
          </a:p>
        </p:txBody>
      </p:sp>
      <p:sp>
        <p:nvSpPr>
          <p:cNvPr id="16" name="文本框 15"/>
          <p:cNvSpPr txBox="1"/>
          <p:nvPr>
            <p:custDataLst>
              <p:tags r:id="rId7"/>
            </p:custDataLst>
          </p:nvPr>
        </p:nvSpPr>
        <p:spPr>
          <a:xfrm>
            <a:off x="5760062" y="2535054"/>
            <a:ext cx="554990" cy="830997"/>
          </a:xfrm>
          <a:prstGeom prst="rect">
            <a:avLst/>
          </a:prstGeom>
          <a:noFill/>
        </p:spPr>
        <p:txBody>
          <a:bodyPr wrap="square" rtlCol="0">
            <a:spAutoFit/>
          </a:bodyPr>
          <a:p>
            <a:pPr algn="ctr"/>
            <a:r>
              <a:rPr lang="en-US" altLang="zh-CN" sz="4800" dirty="0">
                <a:solidFill>
                  <a:srgbClr val="F9C51A"/>
                </a:solidFill>
                <a:effectLst>
                  <a:outerShdw blurRad="50800" dist="38100" dir="10800000" algn="r" rotWithShape="0">
                    <a:prstClr val="black">
                      <a:alpha val="40000"/>
                    </a:prstClr>
                  </a:outerShdw>
                </a:effectLst>
                <a:latin typeface="Poppins Medium" panose="02000000000000000000" charset="0"/>
                <a:ea typeface="华文细黑" panose="02010600040101010101" charset="-122"/>
              </a:rPr>
              <a:t>3</a:t>
            </a:r>
            <a:endParaRPr lang="en-US" altLang="zh-CN" sz="4800" dirty="0">
              <a:solidFill>
                <a:srgbClr val="F9C51A"/>
              </a:solidFill>
              <a:effectLst>
                <a:outerShdw blurRad="50800" dist="38100" dir="10800000" algn="r" rotWithShape="0">
                  <a:prstClr val="black">
                    <a:alpha val="40000"/>
                  </a:prstClr>
                </a:outerShdw>
              </a:effectLst>
              <a:latin typeface="Poppins Medium" panose="02000000000000000000" charset="0"/>
              <a:ea typeface="华文细黑" panose="02010600040101010101" charset="-122"/>
            </a:endParaRPr>
          </a:p>
        </p:txBody>
      </p:sp>
      <p:cxnSp>
        <p:nvCxnSpPr>
          <p:cNvPr id="17" name="直接连接符 16"/>
          <p:cNvCxnSpPr/>
          <p:nvPr>
            <p:custDataLst>
              <p:tags r:id="rId8"/>
            </p:custDataLst>
          </p:nvPr>
        </p:nvCxnSpPr>
        <p:spPr>
          <a:xfrm>
            <a:off x="6472898" y="2694156"/>
            <a:ext cx="0" cy="555625"/>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8" name="文本框 17"/>
          <p:cNvSpPr txBox="1"/>
          <p:nvPr>
            <p:custDataLst>
              <p:tags r:id="rId9"/>
            </p:custDataLst>
          </p:nvPr>
        </p:nvSpPr>
        <p:spPr>
          <a:xfrm>
            <a:off x="6631523" y="2657473"/>
            <a:ext cx="3612297" cy="583565"/>
          </a:xfrm>
          <a:prstGeom prst="rect">
            <a:avLst/>
          </a:prstGeom>
          <a:noFill/>
          <a:effectLst>
            <a:outerShdw blurRad="50800" dist="38100" dir="2700000" algn="tl" rotWithShape="0">
              <a:prstClr val="black">
                <a:alpha val="40000"/>
              </a:prstClr>
            </a:outerShdw>
          </a:effectLst>
        </p:spPr>
        <p:txBody>
          <a:bodyPr wrap="square" rtlCol="0">
            <a:spAutoFit/>
          </a:bodyPr>
          <a:p>
            <a:pPr indent="0" fontAlgn="auto">
              <a:lnSpc>
                <a:spcPct val="100000"/>
              </a:lnSpc>
            </a:pPr>
            <a:r>
              <a:rPr lang="zh-CN" altLang="en-US" sz="3200" b="1" dirty="0">
                <a:solidFill>
                  <a:schemeClr val="bg1"/>
                </a:solidFill>
                <a:latin typeface="微软雅黑" panose="020B0503020204020204" charset="-122"/>
                <a:ea typeface="微软雅黑" panose="020B0503020204020204" charset="-122"/>
                <a:sym typeface="+mn-ea"/>
              </a:rPr>
              <a:t>各项指标设计</a:t>
            </a:r>
            <a:endParaRPr lang="zh-CN" altLang="en-US" sz="3200" b="1" dirty="0">
              <a:solidFill>
                <a:schemeClr val="bg1"/>
              </a:solidFill>
              <a:latin typeface="微软雅黑" panose="020B0503020204020204" charset="-122"/>
              <a:ea typeface="微软雅黑" panose="020B0503020204020204" charset="-122"/>
              <a:sym typeface="+mn-ea"/>
            </a:endParaRPr>
          </a:p>
        </p:txBody>
      </p:sp>
      <p:sp>
        <p:nvSpPr>
          <p:cNvPr id="19" name="文本框 18"/>
          <p:cNvSpPr txBox="1"/>
          <p:nvPr>
            <p:custDataLst>
              <p:tags r:id="rId10"/>
            </p:custDataLst>
          </p:nvPr>
        </p:nvSpPr>
        <p:spPr>
          <a:xfrm>
            <a:off x="5760062" y="3404763"/>
            <a:ext cx="554990" cy="829945"/>
          </a:xfrm>
          <a:prstGeom prst="rect">
            <a:avLst/>
          </a:prstGeom>
          <a:noFill/>
        </p:spPr>
        <p:txBody>
          <a:bodyPr wrap="square" rtlCol="0">
            <a:spAutoFit/>
          </a:bodyPr>
          <a:p>
            <a:pPr algn="ctr"/>
            <a:r>
              <a:rPr lang="en-US" altLang="zh-CN" sz="4800" dirty="0">
                <a:solidFill>
                  <a:schemeClr val="tx1">
                    <a:lumMod val="75000"/>
                    <a:lumOff val="25000"/>
                  </a:schemeClr>
                </a:solidFill>
                <a:effectLst>
                  <a:outerShdw blurRad="50800" dist="38100" dir="10800000" algn="r" rotWithShape="0">
                    <a:prstClr val="black">
                      <a:alpha val="40000"/>
                    </a:prstClr>
                  </a:outerShdw>
                </a:effectLst>
                <a:latin typeface="Poppins Medium" panose="02000000000000000000" charset="0"/>
                <a:ea typeface="华文细黑" panose="02010600040101010101" charset="-122"/>
              </a:rPr>
              <a:t>4</a:t>
            </a:r>
            <a:endParaRPr lang="en-US" altLang="zh-CN" sz="4800" dirty="0">
              <a:solidFill>
                <a:schemeClr val="tx1">
                  <a:lumMod val="75000"/>
                  <a:lumOff val="25000"/>
                </a:schemeClr>
              </a:solidFill>
              <a:effectLst>
                <a:outerShdw blurRad="50800" dist="38100" dir="10800000" algn="r" rotWithShape="0">
                  <a:prstClr val="black">
                    <a:alpha val="40000"/>
                  </a:prstClr>
                </a:outerShdw>
              </a:effectLst>
              <a:latin typeface="Poppins Medium" panose="02000000000000000000" charset="0"/>
              <a:ea typeface="华文细黑" panose="02010600040101010101" charset="-122"/>
            </a:endParaRPr>
          </a:p>
        </p:txBody>
      </p:sp>
      <p:cxnSp>
        <p:nvCxnSpPr>
          <p:cNvPr id="24" name="直接连接符 23"/>
          <p:cNvCxnSpPr/>
          <p:nvPr>
            <p:custDataLst>
              <p:tags r:id="rId11"/>
            </p:custDataLst>
          </p:nvPr>
        </p:nvCxnSpPr>
        <p:spPr>
          <a:xfrm>
            <a:off x="6472898" y="3563865"/>
            <a:ext cx="0" cy="555625"/>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5" name="文本框 24"/>
          <p:cNvSpPr txBox="1"/>
          <p:nvPr>
            <p:custDataLst>
              <p:tags r:id="rId12"/>
            </p:custDataLst>
          </p:nvPr>
        </p:nvSpPr>
        <p:spPr>
          <a:xfrm>
            <a:off x="6631305" y="3536950"/>
            <a:ext cx="4281805" cy="583565"/>
          </a:xfrm>
          <a:prstGeom prst="rect">
            <a:avLst/>
          </a:prstGeom>
          <a:noFill/>
          <a:effectLst>
            <a:outerShdw blurRad="50800" dist="38100" dir="2700000" algn="tl" rotWithShape="0">
              <a:prstClr val="black">
                <a:alpha val="40000"/>
              </a:prstClr>
            </a:outerShdw>
          </a:effectLst>
        </p:spPr>
        <p:txBody>
          <a:bodyPr wrap="square" rtlCol="0">
            <a:spAutoFit/>
          </a:bodyPr>
          <a:p>
            <a:pPr indent="0" fontAlgn="auto">
              <a:lnSpc>
                <a:spcPct val="100000"/>
              </a:lnSpc>
            </a:pPr>
            <a:r>
              <a:rPr lang="zh-CN" altLang="en-US" sz="3200" b="1" dirty="0">
                <a:solidFill>
                  <a:schemeClr val="bg1"/>
                </a:solidFill>
                <a:latin typeface="微软雅黑" panose="020B0503020204020204" charset="-122"/>
                <a:ea typeface="微软雅黑" panose="020B0503020204020204" charset="-122"/>
                <a:sym typeface="+mn-ea"/>
              </a:rPr>
              <a:t>开源项目健康评估体系</a:t>
            </a:r>
            <a:endParaRPr lang="zh-CN" altLang="en-US" sz="3200" b="1" dirty="0">
              <a:solidFill>
                <a:schemeClr val="bg1"/>
              </a:solidFill>
              <a:latin typeface="微软雅黑" panose="020B0503020204020204" charset="-122"/>
              <a:ea typeface="微软雅黑" panose="020B0503020204020204" charset="-122"/>
              <a:sym typeface="+mn-ea"/>
            </a:endParaRPr>
          </a:p>
        </p:txBody>
      </p:sp>
      <p:sp>
        <p:nvSpPr>
          <p:cNvPr id="26" name="文本框 25"/>
          <p:cNvSpPr txBox="1"/>
          <p:nvPr>
            <p:custDataLst>
              <p:tags r:id="rId13"/>
            </p:custDataLst>
          </p:nvPr>
        </p:nvSpPr>
        <p:spPr>
          <a:xfrm>
            <a:off x="5760062" y="4277625"/>
            <a:ext cx="554990" cy="829945"/>
          </a:xfrm>
          <a:prstGeom prst="rect">
            <a:avLst/>
          </a:prstGeom>
          <a:noFill/>
        </p:spPr>
        <p:txBody>
          <a:bodyPr wrap="square" rtlCol="0">
            <a:spAutoFit/>
          </a:bodyPr>
          <a:p>
            <a:pPr algn="ctr"/>
            <a:r>
              <a:rPr lang="en-US" altLang="zh-CN" sz="4800" dirty="0">
                <a:solidFill>
                  <a:srgbClr val="F9C51A"/>
                </a:solidFill>
                <a:effectLst>
                  <a:outerShdw blurRad="50800" dist="38100" dir="10800000" algn="r" rotWithShape="0">
                    <a:prstClr val="black">
                      <a:alpha val="40000"/>
                    </a:prstClr>
                  </a:outerShdw>
                </a:effectLst>
                <a:latin typeface="Poppins Medium" panose="02000000000000000000" charset="0"/>
                <a:ea typeface="华文细黑" panose="02010600040101010101" charset="-122"/>
              </a:rPr>
              <a:t>5</a:t>
            </a:r>
            <a:endParaRPr lang="en-US" altLang="zh-CN" sz="4800" dirty="0">
              <a:solidFill>
                <a:srgbClr val="F9C51A"/>
              </a:solidFill>
              <a:effectLst>
                <a:outerShdw blurRad="50800" dist="38100" dir="10800000" algn="r" rotWithShape="0">
                  <a:prstClr val="black">
                    <a:alpha val="40000"/>
                  </a:prstClr>
                </a:outerShdw>
              </a:effectLst>
              <a:latin typeface="Poppins Medium" panose="02000000000000000000" charset="0"/>
              <a:ea typeface="华文细黑" panose="02010600040101010101" charset="-122"/>
            </a:endParaRPr>
          </a:p>
        </p:txBody>
      </p:sp>
      <p:cxnSp>
        <p:nvCxnSpPr>
          <p:cNvPr id="27" name="直接连接符 26"/>
          <p:cNvCxnSpPr/>
          <p:nvPr>
            <p:custDataLst>
              <p:tags r:id="rId14"/>
            </p:custDataLst>
          </p:nvPr>
        </p:nvCxnSpPr>
        <p:spPr>
          <a:xfrm>
            <a:off x="6472898" y="4436727"/>
            <a:ext cx="0" cy="555625"/>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8" name="文本框 27"/>
          <p:cNvSpPr txBox="1"/>
          <p:nvPr>
            <p:custDataLst>
              <p:tags r:id="rId15"/>
            </p:custDataLst>
          </p:nvPr>
        </p:nvSpPr>
        <p:spPr>
          <a:xfrm>
            <a:off x="6631086" y="4408798"/>
            <a:ext cx="2554952" cy="583565"/>
          </a:xfrm>
          <a:prstGeom prst="rect">
            <a:avLst/>
          </a:prstGeom>
          <a:noFill/>
          <a:effectLst>
            <a:outerShdw blurRad="50800" dist="38100" dir="2700000" algn="tl" rotWithShape="0">
              <a:prstClr val="black">
                <a:alpha val="40000"/>
              </a:prstClr>
            </a:outerShdw>
          </a:effectLst>
        </p:spPr>
        <p:txBody>
          <a:bodyPr wrap="square" rtlCol="0">
            <a:spAutoFit/>
          </a:bodyPr>
          <a:p>
            <a:pPr indent="0" fontAlgn="auto">
              <a:lnSpc>
                <a:spcPct val="100000"/>
              </a:lnSpc>
            </a:pPr>
            <a:r>
              <a:rPr lang="zh-CN" altLang="en-US" sz="3200" b="1" dirty="0">
                <a:solidFill>
                  <a:schemeClr val="bg1"/>
                </a:solidFill>
                <a:latin typeface="微软雅黑" panose="020B0503020204020204" charset="-122"/>
                <a:ea typeface="微软雅黑" panose="020B0503020204020204" charset="-122"/>
                <a:sym typeface="+mn-ea"/>
              </a:rPr>
              <a:t>可视化设计</a:t>
            </a:r>
            <a:endParaRPr lang="zh-CN" altLang="en-US" sz="3200" b="1" dirty="0">
              <a:solidFill>
                <a:schemeClr val="bg1"/>
              </a:solidFill>
              <a:latin typeface="微软雅黑" panose="020B0503020204020204" charset="-122"/>
              <a:ea typeface="微软雅黑" panose="020B0503020204020204" charset="-122"/>
              <a:sym typeface="+mn-ea"/>
            </a:endParaRPr>
          </a:p>
        </p:txBody>
      </p:sp>
      <p:sp>
        <p:nvSpPr>
          <p:cNvPr id="29" name="文本框 28"/>
          <p:cNvSpPr txBox="1"/>
          <p:nvPr>
            <p:custDataLst>
              <p:tags r:id="rId16"/>
            </p:custDataLst>
          </p:nvPr>
        </p:nvSpPr>
        <p:spPr>
          <a:xfrm>
            <a:off x="5760062" y="5150487"/>
            <a:ext cx="554990" cy="829945"/>
          </a:xfrm>
          <a:prstGeom prst="rect">
            <a:avLst/>
          </a:prstGeom>
          <a:noFill/>
        </p:spPr>
        <p:txBody>
          <a:bodyPr wrap="square" rtlCol="0">
            <a:spAutoFit/>
          </a:bodyPr>
          <a:p>
            <a:pPr algn="ctr"/>
            <a:r>
              <a:rPr lang="en-US" altLang="zh-CN" sz="4800" dirty="0">
                <a:solidFill>
                  <a:schemeClr val="tx1">
                    <a:lumMod val="75000"/>
                    <a:lumOff val="25000"/>
                  </a:schemeClr>
                </a:solidFill>
                <a:effectLst>
                  <a:outerShdw blurRad="50800" dist="38100" dir="10800000" algn="r" rotWithShape="0">
                    <a:prstClr val="black">
                      <a:alpha val="40000"/>
                    </a:prstClr>
                  </a:outerShdw>
                </a:effectLst>
                <a:latin typeface="Poppins Medium" panose="02000000000000000000" charset="0"/>
                <a:ea typeface="华文细黑" panose="02010600040101010101" charset="-122"/>
              </a:rPr>
              <a:t>6</a:t>
            </a:r>
            <a:endParaRPr lang="en-US" altLang="zh-CN" sz="4800" dirty="0">
              <a:solidFill>
                <a:schemeClr val="tx1">
                  <a:lumMod val="75000"/>
                  <a:lumOff val="25000"/>
                </a:schemeClr>
              </a:solidFill>
              <a:effectLst>
                <a:outerShdw blurRad="50800" dist="38100" dir="10800000" algn="r" rotWithShape="0">
                  <a:prstClr val="black">
                    <a:alpha val="40000"/>
                  </a:prstClr>
                </a:outerShdw>
              </a:effectLst>
              <a:latin typeface="Poppins Medium" panose="02000000000000000000" charset="0"/>
              <a:ea typeface="华文细黑" panose="02010600040101010101" charset="-122"/>
            </a:endParaRPr>
          </a:p>
        </p:txBody>
      </p:sp>
      <p:cxnSp>
        <p:nvCxnSpPr>
          <p:cNvPr id="30" name="直接连接符 29"/>
          <p:cNvCxnSpPr/>
          <p:nvPr>
            <p:custDataLst>
              <p:tags r:id="rId17"/>
            </p:custDataLst>
          </p:nvPr>
        </p:nvCxnSpPr>
        <p:spPr>
          <a:xfrm>
            <a:off x="6472898" y="5309589"/>
            <a:ext cx="0" cy="555625"/>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31" name="文本框 30"/>
          <p:cNvSpPr txBox="1"/>
          <p:nvPr>
            <p:custDataLst>
              <p:tags r:id="rId18"/>
            </p:custDataLst>
          </p:nvPr>
        </p:nvSpPr>
        <p:spPr>
          <a:xfrm>
            <a:off x="6631084" y="5311733"/>
            <a:ext cx="3487641" cy="583565"/>
          </a:xfrm>
          <a:prstGeom prst="rect">
            <a:avLst/>
          </a:prstGeom>
          <a:noFill/>
          <a:effectLst>
            <a:outerShdw blurRad="50800" dist="38100" dir="2700000" algn="tl" rotWithShape="0">
              <a:prstClr val="black">
                <a:alpha val="40000"/>
              </a:prstClr>
            </a:outerShdw>
          </a:effectLst>
        </p:spPr>
        <p:txBody>
          <a:bodyPr wrap="square" rtlCol="0">
            <a:spAutoFit/>
          </a:bodyPr>
          <a:p>
            <a:pPr indent="0" fontAlgn="auto">
              <a:lnSpc>
                <a:spcPct val="100000"/>
              </a:lnSpc>
            </a:pPr>
            <a:r>
              <a:rPr lang="zh-CN" altLang="en-US" sz="3200" b="1" dirty="0">
                <a:solidFill>
                  <a:schemeClr val="bg1"/>
                </a:solidFill>
                <a:latin typeface="微软雅黑" panose="020B0503020204020204" charset="-122"/>
                <a:ea typeface="微软雅黑" panose="020B0503020204020204" charset="-122"/>
                <a:sym typeface="+mn-ea"/>
              </a:rPr>
              <a:t>总结与展望</a:t>
            </a:r>
            <a:endParaRPr lang="zh-CN" altLang="en-US" sz="3200" b="1" dirty="0">
              <a:solidFill>
                <a:schemeClr val="bg1"/>
              </a:solidFill>
              <a:latin typeface="微软雅黑" panose="020B0503020204020204" charset="-122"/>
              <a:ea typeface="微软雅黑" panose="020B0503020204020204" charset="-122"/>
              <a:sym typeface="+mn-ea"/>
            </a:endParaRPr>
          </a:p>
        </p:txBody>
      </p:sp>
    </p:spTree>
  </p:cSld>
  <p:clrMapOvr>
    <a:masterClrMapping/>
  </p:clrMapOvr>
  <p:timing>
    <p:tnLst>
      <p:par>
        <p:cTn id="1" dur="indefinite" restart="never" nodeType="tmRoot"/>
      </p:par>
    </p:tnLst>
    <p:bldLst>
      <p:bldP spid="20" grpId="0" bldLvl="0" animBg="1"/>
      <p:bldP spid="3" grpId="0" bldLvl="0" animBg="1"/>
      <p:bldP spid="6" grpId="0"/>
      <p:bldP spid="12" grpId="0"/>
      <p:bldP spid="13" grpId="0"/>
      <p:bldP spid="15" grpId="0"/>
      <p:bldP spid="16" grpId="0"/>
      <p:bldP spid="18" grpId="0"/>
      <p:bldP spid="19" grpId="0"/>
      <p:bldP spid="25" grpId="0"/>
      <p:bldP spid="26" grpId="0"/>
      <p:bldP spid="28" grpId="0"/>
      <p:bldP spid="29" grpId="0"/>
      <p:bldP spid="31"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rot="5400000">
            <a:off x="5732145" y="-5731510"/>
            <a:ext cx="728980" cy="12192635"/>
          </a:xfrm>
          <a:prstGeom prst="rect">
            <a:avLst/>
          </a:prstGeom>
          <a:gradFill>
            <a:gsLst>
              <a:gs pos="22000">
                <a:srgbClr val="2CA5FF"/>
              </a:gs>
              <a:gs pos="100000">
                <a:schemeClr val="bg1"/>
              </a:gs>
            </a:gsLst>
            <a:lin ang="162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solidFill>
                <a:schemeClr val="bg1"/>
              </a:solidFill>
              <a:highlight>
                <a:srgbClr val="008000"/>
              </a:highlight>
            </a:endParaRPr>
          </a:p>
        </p:txBody>
      </p:sp>
      <p:pic>
        <p:nvPicPr>
          <p:cNvPr id="12" name="图片 11" descr="(横版-黑字)基金会logo"/>
          <p:cNvPicPr>
            <a:picLocks noChangeAspect="1"/>
          </p:cNvPicPr>
          <p:nvPr userDrawn="1"/>
        </p:nvPicPr>
        <p:blipFill>
          <a:blip r:embed="rId1"/>
          <a:stretch>
            <a:fillRect/>
          </a:stretch>
        </p:blipFill>
        <p:spPr>
          <a:xfrm>
            <a:off x="9207500" y="83820"/>
            <a:ext cx="2785110" cy="561975"/>
          </a:xfrm>
          <a:prstGeom prst="rect">
            <a:avLst/>
          </a:prstGeom>
        </p:spPr>
      </p:pic>
      <p:sp>
        <p:nvSpPr>
          <p:cNvPr id="15" name="文本框 14"/>
          <p:cNvSpPr txBox="1"/>
          <p:nvPr>
            <p:custDataLst>
              <p:tags r:id="rId2"/>
            </p:custDataLst>
          </p:nvPr>
        </p:nvSpPr>
        <p:spPr>
          <a:xfrm>
            <a:off x="268605" y="51435"/>
            <a:ext cx="7489190" cy="645160"/>
          </a:xfrm>
          <a:prstGeom prst="rect">
            <a:avLst/>
          </a:prstGeom>
          <a:noFill/>
        </p:spPr>
        <p:txBody>
          <a:bodyPr wrap="square" rtlCol="0">
            <a:spAutoFit/>
          </a:bodyPr>
          <a:p>
            <a:pPr indent="0" algn="l" fontAlgn="auto">
              <a:lnSpc>
                <a:spcPct val="100000"/>
              </a:lnSpc>
            </a:pPr>
            <a:r>
              <a:rPr lang="zh-CN" altLang="en-US" sz="3600" b="1" dirty="0">
                <a:solidFill>
                  <a:schemeClr val="bg1"/>
                </a:solidFill>
                <a:latin typeface="微软雅黑" panose="020B0503020204020204" charset="-122"/>
                <a:ea typeface="微软雅黑" panose="020B0503020204020204" charset="-122"/>
                <a:sym typeface="+mn-ea"/>
              </a:rPr>
              <a:t>可视化</a:t>
            </a:r>
            <a:r>
              <a:rPr lang="zh-CN" altLang="en-US" sz="3600" b="1" dirty="0">
                <a:solidFill>
                  <a:schemeClr val="bg1"/>
                </a:solidFill>
                <a:latin typeface="微软雅黑" panose="020B0503020204020204" charset="-122"/>
                <a:ea typeface="微软雅黑" panose="020B0503020204020204" charset="-122"/>
                <a:sym typeface="+mn-ea"/>
              </a:rPr>
              <a:t>设计</a:t>
            </a:r>
            <a:endParaRPr lang="zh-CN" altLang="en-US" sz="3600" b="1" dirty="0">
              <a:solidFill>
                <a:schemeClr val="bg1"/>
              </a:solidFill>
              <a:latin typeface="微软雅黑" panose="020B0503020204020204" charset="-122"/>
              <a:ea typeface="微软雅黑" panose="020B0503020204020204" charset="-122"/>
              <a:sym typeface="+mn-ea"/>
            </a:endParaRPr>
          </a:p>
        </p:txBody>
      </p:sp>
      <p:grpSp>
        <p:nvGrpSpPr>
          <p:cNvPr id="61" name="组合 60"/>
          <p:cNvGrpSpPr/>
          <p:nvPr/>
        </p:nvGrpSpPr>
        <p:grpSpPr>
          <a:xfrm>
            <a:off x="403024" y="983793"/>
            <a:ext cx="11224895" cy="1710055"/>
            <a:chOff x="1117234" y="2057590"/>
            <a:chExt cx="11224895" cy="1710055"/>
          </a:xfrm>
        </p:grpSpPr>
        <p:grpSp>
          <p:nvGrpSpPr>
            <p:cNvPr id="3" name="组合 2"/>
            <p:cNvGrpSpPr/>
            <p:nvPr/>
          </p:nvGrpSpPr>
          <p:grpSpPr>
            <a:xfrm>
              <a:off x="1117234" y="2057590"/>
              <a:ext cx="11224895" cy="1710055"/>
              <a:chOff x="989358" y="2057590"/>
              <a:chExt cx="11224895" cy="1710055"/>
            </a:xfrm>
          </p:grpSpPr>
          <p:sp>
            <p:nvSpPr>
              <p:cNvPr id="11" name="矩形 10"/>
              <p:cNvSpPr/>
              <p:nvPr/>
            </p:nvSpPr>
            <p:spPr>
              <a:xfrm>
                <a:off x="989358" y="2073465"/>
                <a:ext cx="11224895" cy="1694180"/>
              </a:xfrm>
              <a:prstGeom prst="rect">
                <a:avLst/>
              </a:prstGeom>
              <a:solidFill>
                <a:sysClr val="window" lastClr="FFFFFF"/>
              </a:solidFill>
              <a:ln w="12700" cap="flat" cmpd="sng" algn="ctr">
                <a:noFill/>
                <a:prstDash val="solid"/>
                <a:miter lim="800000"/>
              </a:ln>
              <a:effectLst>
                <a:outerShdw blurRad="114300" dist="76200" dir="13500000" algn="br" rotWithShape="0">
                  <a:sysClr val="window" lastClr="FFFFFF">
                    <a:lumMod val="50000"/>
                    <a:alpha val="17000"/>
                  </a:sysClr>
                </a:outerShdw>
              </a:effectLst>
            </p:spPr>
            <p:txBody>
              <a:bodyPr rtlCol="0" anchor="ctr"/>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OPPOSans R"/>
                  <a:ea typeface="OPPOSans R"/>
                  <a:cs typeface="+mn-cs"/>
                </a:endParaRPr>
              </a:p>
            </p:txBody>
          </p:sp>
          <p:sp>
            <p:nvSpPr>
              <p:cNvPr id="59" name="任意多边形: 形状 58"/>
              <p:cNvSpPr/>
              <p:nvPr/>
            </p:nvSpPr>
            <p:spPr>
              <a:xfrm>
                <a:off x="990438" y="2057590"/>
                <a:ext cx="314473" cy="314473"/>
              </a:xfrm>
              <a:custGeom>
                <a:avLst/>
                <a:gdLst>
                  <a:gd name="connsiteX0" fmla="*/ 0 w 314473"/>
                  <a:gd name="connsiteY0" fmla="*/ 0 h 314473"/>
                  <a:gd name="connsiteX1" fmla="*/ 314473 w 314473"/>
                  <a:gd name="connsiteY1" fmla="*/ 0 h 314473"/>
                  <a:gd name="connsiteX2" fmla="*/ 314473 w 314473"/>
                  <a:gd name="connsiteY2" fmla="*/ 36034 h 314473"/>
                  <a:gd name="connsiteX3" fmla="*/ 42862 w 314473"/>
                  <a:gd name="connsiteY3" fmla="*/ 36034 h 314473"/>
                  <a:gd name="connsiteX4" fmla="*/ 42862 w 314473"/>
                  <a:gd name="connsiteY4" fmla="*/ 314473 h 314473"/>
                  <a:gd name="connsiteX5" fmla="*/ 0 w 314473"/>
                  <a:gd name="connsiteY5" fmla="*/ 314473 h 314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4473" h="314473">
                    <a:moveTo>
                      <a:pt x="0" y="0"/>
                    </a:moveTo>
                    <a:lnTo>
                      <a:pt x="314473" y="0"/>
                    </a:lnTo>
                    <a:lnTo>
                      <a:pt x="314473" y="36034"/>
                    </a:lnTo>
                    <a:lnTo>
                      <a:pt x="42862" y="36034"/>
                    </a:lnTo>
                    <a:lnTo>
                      <a:pt x="42862" y="314473"/>
                    </a:lnTo>
                    <a:lnTo>
                      <a:pt x="0" y="314473"/>
                    </a:lnTo>
                    <a:close/>
                  </a:path>
                </a:pathLst>
              </a:custGeom>
              <a:gradFill>
                <a:gsLst>
                  <a:gs pos="34000">
                    <a:srgbClr val="D273B5"/>
                  </a:gs>
                  <a:gs pos="2000">
                    <a:srgbClr val="1384CA"/>
                  </a:gs>
                </a:gsLst>
                <a:lin ang="0" scaled="0"/>
              </a:gradFill>
              <a:ln w="12700" cap="flat" cmpd="sng" algn="ctr">
                <a:noFill/>
                <a:prstDash val="solid"/>
                <a:miter lim="800000"/>
              </a:ln>
              <a:effectLst/>
            </p:spPr>
            <p:txBody>
              <a:bodyPr wrap="square" rtlCol="0" anchor="ctr">
                <a:noAutofit/>
              </a:bodyPr>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OPPOSans R"/>
                  <a:ea typeface="OPPOSans R"/>
                  <a:cs typeface="+mn-cs"/>
                </a:endParaRPr>
              </a:p>
            </p:txBody>
          </p:sp>
        </p:grpSp>
        <p:sp>
          <p:nvSpPr>
            <p:cNvPr id="60" name="文本框 59"/>
            <p:cNvSpPr txBox="1"/>
            <p:nvPr/>
          </p:nvSpPr>
          <p:spPr>
            <a:xfrm>
              <a:off x="1520459" y="2251900"/>
              <a:ext cx="10546080" cy="1455420"/>
            </a:xfrm>
            <a:prstGeom prst="rect">
              <a:avLst/>
            </a:prstGeom>
            <a:noFill/>
          </p:spPr>
          <p:txBody>
            <a:bodyPr wrap="square" lIns="0" tIns="0" rIns="0" bIns="0" rtlCol="0">
              <a:noAutofit/>
            </a:bodyPr>
            <a:p>
              <a:pPr marL="360045" indent="0" algn="just" fontAlgn="auto">
                <a:lnSpc>
                  <a:spcPct val="150000"/>
                </a:lnSpc>
                <a:buSzPct val="100000"/>
                <a:defRPr/>
              </a:pPr>
              <a:r>
                <a:rPr lang="zh-CN" altLang="en-US" kern="100" dirty="0">
                  <a:latin typeface="微软雅黑" panose="020B0503020204020204" charset="-122"/>
                  <a:ea typeface="微软雅黑" panose="020B0503020204020204" charset="-122"/>
                  <a:cs typeface="Times New Roman" panose="02020603050405020304" charset="0"/>
                </a:rPr>
                <a:t>充分利用</a:t>
              </a:r>
              <a:r>
                <a:rPr lang="en-US" altLang="zh-CN" kern="100" dirty="0">
                  <a:latin typeface="微软雅黑" panose="020B0503020204020204" charset="-122"/>
                  <a:ea typeface="微软雅黑" panose="020B0503020204020204" charset="-122"/>
                  <a:cs typeface="Times New Roman" panose="02020603050405020304" charset="0"/>
                </a:rPr>
                <a:t> ECharts </a:t>
              </a:r>
              <a:r>
                <a:rPr lang="zh-CN" altLang="en-US" kern="100" dirty="0">
                  <a:latin typeface="微软雅黑" panose="020B0503020204020204" charset="-122"/>
                  <a:ea typeface="微软雅黑" panose="020B0503020204020204" charset="-122"/>
                  <a:cs typeface="Times New Roman" panose="02020603050405020304" charset="0"/>
                </a:rPr>
                <a:t>丰富的可视化图表类型与</a:t>
              </a:r>
              <a:r>
                <a:rPr lang="en-US" altLang="zh-CN" kern="100" dirty="0">
                  <a:latin typeface="微软雅黑" panose="020B0503020204020204" charset="-122"/>
                  <a:ea typeface="微软雅黑" panose="020B0503020204020204" charset="-122"/>
                  <a:cs typeface="Times New Roman" panose="02020603050405020304" charset="0"/>
                </a:rPr>
                <a:t> ElementUi </a:t>
              </a:r>
              <a:r>
                <a:rPr lang="zh-CN" altLang="en-US" kern="100" dirty="0">
                  <a:latin typeface="微软雅黑" panose="020B0503020204020204" charset="-122"/>
                  <a:ea typeface="微软雅黑" panose="020B0503020204020204" charset="-122"/>
                  <a:cs typeface="Times New Roman" panose="02020603050405020304" charset="0"/>
                </a:rPr>
                <a:t>简洁高效的组件框架等前沿技术，精心打造极具直观性与交互性的专业仪表盘。其界面布局合理，数据展示清晰，用户得以便捷地查看</a:t>
              </a:r>
              <a:r>
                <a:rPr lang="zh-CN" altLang="en-US" kern="100" dirty="0">
                  <a:latin typeface="微软雅黑" panose="020B0503020204020204" charset="-122"/>
                  <a:ea typeface="微软雅黑" panose="020B0503020204020204" charset="-122"/>
                  <a:cs typeface="Times New Roman" panose="02020603050405020304" charset="0"/>
                </a:rPr>
                <a:t>开源项目各维度健康度指标，迅速精准地获取关键数据，为项目决策提供有力支撑。</a:t>
              </a:r>
              <a:endParaRPr lang="zh-CN" altLang="en-US" kern="100" dirty="0">
                <a:latin typeface="微软雅黑" panose="020B0503020204020204" charset="-122"/>
                <a:ea typeface="微软雅黑" panose="020B0503020204020204" charset="-122"/>
                <a:cs typeface="Times New Roman" panose="02020603050405020304" charset="0"/>
              </a:endParaRPr>
            </a:p>
          </p:txBody>
        </p:sp>
      </p:grpSp>
      <p:sp>
        <p:nvSpPr>
          <p:cNvPr id="13" name="文本框 12"/>
          <p:cNvSpPr txBox="1"/>
          <p:nvPr/>
        </p:nvSpPr>
        <p:spPr>
          <a:xfrm>
            <a:off x="575945" y="1242695"/>
            <a:ext cx="502285" cy="460375"/>
          </a:xfrm>
          <a:prstGeom prst="rect">
            <a:avLst/>
          </a:prstGeom>
          <a:noFill/>
        </p:spPr>
        <p:txBody>
          <a:bodyPr wrap="square" rtlCol="0">
            <a:spAutoFit/>
          </a:bodyPr>
          <a:p>
            <a:r>
              <a:rPr lang="zh-CN" altLang="en-US" sz="2400" kern="100" dirty="0">
                <a:solidFill>
                  <a:srgbClr val="D273B5"/>
                </a:solidFill>
                <a:latin typeface="微软雅黑" panose="020B0503020204020204" charset="-122"/>
                <a:ea typeface="微软雅黑" panose="020B0503020204020204" charset="-122"/>
                <a:cs typeface="Times New Roman" panose="02020603050405020304" charset="0"/>
                <a:sym typeface="+mn-ea"/>
              </a:rPr>
              <a:t>🚀</a:t>
            </a:r>
            <a:endParaRPr lang="zh-CN" altLang="en-US" sz="2400" kern="100" dirty="0">
              <a:solidFill>
                <a:srgbClr val="D273B5"/>
              </a:solidFill>
              <a:latin typeface="微软雅黑" panose="020B0503020204020204" charset="-122"/>
              <a:ea typeface="微软雅黑" panose="020B0503020204020204" charset="-122"/>
              <a:cs typeface="Times New Roman" panose="02020603050405020304" charset="0"/>
              <a:sym typeface="+mn-ea"/>
            </a:endParaRPr>
          </a:p>
        </p:txBody>
      </p:sp>
      <p:grpSp>
        <p:nvGrpSpPr>
          <p:cNvPr id="18" name="组合 17"/>
          <p:cNvGrpSpPr/>
          <p:nvPr/>
        </p:nvGrpSpPr>
        <p:grpSpPr>
          <a:xfrm>
            <a:off x="403024" y="2968168"/>
            <a:ext cx="11224895" cy="1727200"/>
            <a:chOff x="1117234" y="2057590"/>
            <a:chExt cx="11224895" cy="1727200"/>
          </a:xfrm>
        </p:grpSpPr>
        <p:grpSp>
          <p:nvGrpSpPr>
            <p:cNvPr id="21" name="组合 20"/>
            <p:cNvGrpSpPr/>
            <p:nvPr/>
          </p:nvGrpSpPr>
          <p:grpSpPr>
            <a:xfrm>
              <a:off x="1117234" y="2057590"/>
              <a:ext cx="11224895" cy="1727200"/>
              <a:chOff x="989358" y="2057590"/>
              <a:chExt cx="11224895" cy="1727200"/>
            </a:xfrm>
          </p:grpSpPr>
          <p:sp>
            <p:nvSpPr>
              <p:cNvPr id="22" name="矩形 21"/>
              <p:cNvSpPr/>
              <p:nvPr/>
            </p:nvSpPr>
            <p:spPr>
              <a:xfrm>
                <a:off x="989358" y="2073465"/>
                <a:ext cx="11224895" cy="1711325"/>
              </a:xfrm>
              <a:prstGeom prst="rect">
                <a:avLst/>
              </a:prstGeom>
              <a:solidFill>
                <a:sysClr val="window" lastClr="FFFFFF"/>
              </a:solidFill>
              <a:ln w="12700" cap="flat" cmpd="sng" algn="ctr">
                <a:noFill/>
                <a:prstDash val="solid"/>
                <a:miter lim="800000"/>
              </a:ln>
              <a:effectLst>
                <a:outerShdw blurRad="114300" dist="76200" dir="13500000" algn="br" rotWithShape="0">
                  <a:sysClr val="window" lastClr="FFFFFF">
                    <a:lumMod val="50000"/>
                    <a:alpha val="17000"/>
                  </a:sysClr>
                </a:outerShdw>
              </a:effectLst>
            </p:spPr>
            <p:txBody>
              <a:bodyPr rtlCol="0" anchor="ctr"/>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OPPOSans R"/>
                  <a:ea typeface="OPPOSans R"/>
                  <a:cs typeface="+mn-cs"/>
                </a:endParaRPr>
              </a:p>
            </p:txBody>
          </p:sp>
          <p:sp>
            <p:nvSpPr>
              <p:cNvPr id="24" name="任意多边形: 形状 58"/>
              <p:cNvSpPr/>
              <p:nvPr/>
            </p:nvSpPr>
            <p:spPr>
              <a:xfrm>
                <a:off x="990438" y="2057590"/>
                <a:ext cx="314473" cy="314473"/>
              </a:xfrm>
              <a:custGeom>
                <a:avLst/>
                <a:gdLst>
                  <a:gd name="connsiteX0" fmla="*/ 0 w 314473"/>
                  <a:gd name="connsiteY0" fmla="*/ 0 h 314473"/>
                  <a:gd name="connsiteX1" fmla="*/ 314473 w 314473"/>
                  <a:gd name="connsiteY1" fmla="*/ 0 h 314473"/>
                  <a:gd name="connsiteX2" fmla="*/ 314473 w 314473"/>
                  <a:gd name="connsiteY2" fmla="*/ 36034 h 314473"/>
                  <a:gd name="connsiteX3" fmla="*/ 42862 w 314473"/>
                  <a:gd name="connsiteY3" fmla="*/ 36034 h 314473"/>
                  <a:gd name="connsiteX4" fmla="*/ 42862 w 314473"/>
                  <a:gd name="connsiteY4" fmla="*/ 314473 h 314473"/>
                  <a:gd name="connsiteX5" fmla="*/ 0 w 314473"/>
                  <a:gd name="connsiteY5" fmla="*/ 314473 h 314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4473" h="314473">
                    <a:moveTo>
                      <a:pt x="0" y="0"/>
                    </a:moveTo>
                    <a:lnTo>
                      <a:pt x="314473" y="0"/>
                    </a:lnTo>
                    <a:lnTo>
                      <a:pt x="314473" y="36034"/>
                    </a:lnTo>
                    <a:lnTo>
                      <a:pt x="42862" y="36034"/>
                    </a:lnTo>
                    <a:lnTo>
                      <a:pt x="42862" y="314473"/>
                    </a:lnTo>
                    <a:lnTo>
                      <a:pt x="0" y="314473"/>
                    </a:lnTo>
                    <a:close/>
                  </a:path>
                </a:pathLst>
              </a:custGeom>
              <a:gradFill>
                <a:gsLst>
                  <a:gs pos="34000">
                    <a:srgbClr val="D273B5"/>
                  </a:gs>
                  <a:gs pos="2000">
                    <a:srgbClr val="1384CA"/>
                  </a:gs>
                </a:gsLst>
                <a:lin ang="0" scaled="0"/>
              </a:gradFill>
              <a:ln w="12700" cap="flat" cmpd="sng" algn="ctr">
                <a:noFill/>
                <a:prstDash val="solid"/>
                <a:miter lim="800000"/>
              </a:ln>
              <a:effectLst/>
            </p:spPr>
            <p:txBody>
              <a:bodyPr wrap="square" rtlCol="0" anchor="ctr">
                <a:noAutofit/>
              </a:bodyPr>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OPPOSans R"/>
                  <a:ea typeface="OPPOSans R"/>
                  <a:cs typeface="+mn-cs"/>
                </a:endParaRPr>
              </a:p>
            </p:txBody>
          </p:sp>
        </p:grpSp>
        <p:sp>
          <p:nvSpPr>
            <p:cNvPr id="25" name="文本框 24"/>
            <p:cNvSpPr txBox="1"/>
            <p:nvPr/>
          </p:nvSpPr>
          <p:spPr>
            <a:xfrm>
              <a:off x="1520459" y="2255075"/>
              <a:ext cx="10546080" cy="1455420"/>
            </a:xfrm>
            <a:prstGeom prst="rect">
              <a:avLst/>
            </a:prstGeom>
            <a:noFill/>
          </p:spPr>
          <p:txBody>
            <a:bodyPr wrap="square" lIns="0" tIns="0" rIns="0" bIns="0" rtlCol="0">
              <a:noAutofit/>
            </a:bodyPr>
            <a:p>
              <a:pPr marL="360045" indent="0" algn="just" fontAlgn="auto">
                <a:lnSpc>
                  <a:spcPct val="150000"/>
                </a:lnSpc>
                <a:buSzPct val="100000"/>
                <a:defRPr/>
              </a:pPr>
              <a:r>
                <a:rPr lang="zh-CN" altLang="en-US" kern="100" dirty="0">
                  <a:latin typeface="微软雅黑" panose="020B0503020204020204" charset="-122"/>
                  <a:ea typeface="微软雅黑" panose="020B0503020204020204" charset="-122"/>
                  <a:cs typeface="Times New Roman" panose="02020603050405020304" charset="0"/>
                </a:rPr>
                <a:t>打造独具特色的定制化交互式图表。通过精准的数据对接与高效处理，能够实时展示数据的细微变化，以清晰直观的呈现方式与流畅的交互体验，确保每一位用户都能够获得即时且精准直观的健康度分析结果。</a:t>
              </a:r>
              <a:endParaRPr lang="zh-CN" altLang="en-US" kern="100" dirty="0">
                <a:latin typeface="微软雅黑" panose="020B0503020204020204" charset="-122"/>
                <a:ea typeface="微软雅黑" panose="020B0503020204020204" charset="-122"/>
                <a:cs typeface="Times New Roman" panose="02020603050405020304" charset="0"/>
              </a:endParaRPr>
            </a:p>
          </p:txBody>
        </p:sp>
      </p:grpSp>
      <p:sp>
        <p:nvSpPr>
          <p:cNvPr id="27" name="文本框 26"/>
          <p:cNvSpPr txBox="1"/>
          <p:nvPr/>
        </p:nvSpPr>
        <p:spPr>
          <a:xfrm>
            <a:off x="576580" y="3165475"/>
            <a:ext cx="502285" cy="460375"/>
          </a:xfrm>
          <a:prstGeom prst="rect">
            <a:avLst/>
          </a:prstGeom>
          <a:noFill/>
        </p:spPr>
        <p:txBody>
          <a:bodyPr wrap="square" rtlCol="0">
            <a:spAutoFit/>
          </a:bodyPr>
          <a:p>
            <a:r>
              <a:rPr lang="zh-CN" altLang="en-US" sz="2400" kern="100" dirty="0">
                <a:solidFill>
                  <a:srgbClr val="D273B5"/>
                </a:solidFill>
                <a:latin typeface="微软雅黑" panose="020B0503020204020204" charset="-122"/>
                <a:ea typeface="微软雅黑" panose="020B0503020204020204" charset="-122"/>
                <a:cs typeface="Times New Roman" panose="02020603050405020304" charset="0"/>
                <a:sym typeface="+mn-ea"/>
              </a:rPr>
              <a:t>🌈</a:t>
            </a:r>
            <a:endParaRPr lang="zh-CN" altLang="en-US" sz="2400" kern="100" dirty="0">
              <a:solidFill>
                <a:srgbClr val="D273B5"/>
              </a:solidFill>
              <a:latin typeface="微软雅黑" panose="020B0503020204020204" charset="-122"/>
              <a:ea typeface="微软雅黑" panose="020B0503020204020204" charset="-122"/>
              <a:cs typeface="Times New Roman" panose="02020603050405020304" charset="0"/>
              <a:sym typeface="+mn-ea"/>
            </a:endParaRPr>
          </a:p>
        </p:txBody>
      </p:sp>
      <p:grpSp>
        <p:nvGrpSpPr>
          <p:cNvPr id="28" name="组合 27"/>
          <p:cNvGrpSpPr/>
          <p:nvPr/>
        </p:nvGrpSpPr>
        <p:grpSpPr>
          <a:xfrm>
            <a:off x="403659" y="4952543"/>
            <a:ext cx="11224895" cy="1656080"/>
            <a:chOff x="1117234" y="2057590"/>
            <a:chExt cx="11224895" cy="1656080"/>
          </a:xfrm>
        </p:grpSpPr>
        <p:grpSp>
          <p:nvGrpSpPr>
            <p:cNvPr id="29" name="组合 28"/>
            <p:cNvGrpSpPr/>
            <p:nvPr/>
          </p:nvGrpSpPr>
          <p:grpSpPr>
            <a:xfrm>
              <a:off x="1117234" y="2057590"/>
              <a:ext cx="11224895" cy="1600835"/>
              <a:chOff x="989358" y="2057590"/>
              <a:chExt cx="11224895" cy="1600835"/>
            </a:xfrm>
          </p:grpSpPr>
          <p:sp>
            <p:nvSpPr>
              <p:cNvPr id="31" name="矩形 30"/>
              <p:cNvSpPr/>
              <p:nvPr/>
            </p:nvSpPr>
            <p:spPr>
              <a:xfrm>
                <a:off x="989358" y="2073465"/>
                <a:ext cx="11224895" cy="1584960"/>
              </a:xfrm>
              <a:prstGeom prst="rect">
                <a:avLst/>
              </a:prstGeom>
              <a:solidFill>
                <a:sysClr val="window" lastClr="FFFFFF"/>
              </a:solidFill>
              <a:ln w="12700" cap="flat" cmpd="sng" algn="ctr">
                <a:noFill/>
                <a:prstDash val="solid"/>
                <a:miter lim="800000"/>
              </a:ln>
              <a:effectLst>
                <a:outerShdw blurRad="114300" dist="76200" dir="13500000" algn="br" rotWithShape="0">
                  <a:sysClr val="window" lastClr="FFFFFF">
                    <a:lumMod val="50000"/>
                    <a:alpha val="17000"/>
                  </a:sysClr>
                </a:outerShdw>
              </a:effectLst>
            </p:spPr>
            <p:txBody>
              <a:bodyPr rtlCol="0" anchor="ctr"/>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OPPOSans R"/>
                  <a:ea typeface="OPPOSans R"/>
                  <a:cs typeface="+mn-cs"/>
                </a:endParaRPr>
              </a:p>
            </p:txBody>
          </p:sp>
          <p:sp>
            <p:nvSpPr>
              <p:cNvPr id="32" name="任意多边形: 形状 58"/>
              <p:cNvSpPr/>
              <p:nvPr/>
            </p:nvSpPr>
            <p:spPr>
              <a:xfrm>
                <a:off x="990438" y="2057590"/>
                <a:ext cx="314473" cy="314473"/>
              </a:xfrm>
              <a:custGeom>
                <a:avLst/>
                <a:gdLst>
                  <a:gd name="connsiteX0" fmla="*/ 0 w 314473"/>
                  <a:gd name="connsiteY0" fmla="*/ 0 h 314473"/>
                  <a:gd name="connsiteX1" fmla="*/ 314473 w 314473"/>
                  <a:gd name="connsiteY1" fmla="*/ 0 h 314473"/>
                  <a:gd name="connsiteX2" fmla="*/ 314473 w 314473"/>
                  <a:gd name="connsiteY2" fmla="*/ 36034 h 314473"/>
                  <a:gd name="connsiteX3" fmla="*/ 42862 w 314473"/>
                  <a:gd name="connsiteY3" fmla="*/ 36034 h 314473"/>
                  <a:gd name="connsiteX4" fmla="*/ 42862 w 314473"/>
                  <a:gd name="connsiteY4" fmla="*/ 314473 h 314473"/>
                  <a:gd name="connsiteX5" fmla="*/ 0 w 314473"/>
                  <a:gd name="connsiteY5" fmla="*/ 314473 h 314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4473" h="314473">
                    <a:moveTo>
                      <a:pt x="0" y="0"/>
                    </a:moveTo>
                    <a:lnTo>
                      <a:pt x="314473" y="0"/>
                    </a:lnTo>
                    <a:lnTo>
                      <a:pt x="314473" y="36034"/>
                    </a:lnTo>
                    <a:lnTo>
                      <a:pt x="42862" y="36034"/>
                    </a:lnTo>
                    <a:lnTo>
                      <a:pt x="42862" y="314473"/>
                    </a:lnTo>
                    <a:lnTo>
                      <a:pt x="0" y="314473"/>
                    </a:lnTo>
                    <a:close/>
                  </a:path>
                </a:pathLst>
              </a:custGeom>
              <a:gradFill>
                <a:gsLst>
                  <a:gs pos="34000">
                    <a:srgbClr val="D273B5"/>
                  </a:gs>
                  <a:gs pos="2000">
                    <a:srgbClr val="1384CA"/>
                  </a:gs>
                </a:gsLst>
                <a:lin ang="0" scaled="0"/>
              </a:gradFill>
              <a:ln w="12700" cap="flat" cmpd="sng" algn="ctr">
                <a:noFill/>
                <a:prstDash val="solid"/>
                <a:miter lim="800000"/>
              </a:ln>
              <a:effectLst/>
            </p:spPr>
            <p:txBody>
              <a:bodyPr wrap="square" rtlCol="0" anchor="ctr">
                <a:noAutofit/>
              </a:bodyPr>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OPPOSans R"/>
                  <a:ea typeface="OPPOSans R"/>
                  <a:cs typeface="+mn-cs"/>
                </a:endParaRPr>
              </a:p>
            </p:txBody>
          </p:sp>
        </p:grpSp>
        <p:sp>
          <p:nvSpPr>
            <p:cNvPr id="33" name="文本框 32"/>
            <p:cNvSpPr txBox="1"/>
            <p:nvPr/>
          </p:nvSpPr>
          <p:spPr>
            <a:xfrm>
              <a:off x="1520459" y="2258250"/>
              <a:ext cx="10546080" cy="1455420"/>
            </a:xfrm>
            <a:prstGeom prst="rect">
              <a:avLst/>
            </a:prstGeom>
            <a:noFill/>
          </p:spPr>
          <p:txBody>
            <a:bodyPr wrap="square" lIns="0" tIns="0" rIns="0" bIns="0" rtlCol="0">
              <a:noAutofit/>
            </a:bodyPr>
            <a:p>
              <a:pPr marL="360045" indent="0" algn="just" fontAlgn="auto">
                <a:lnSpc>
                  <a:spcPct val="150000"/>
                </a:lnSpc>
                <a:buSzPct val="100000"/>
                <a:defRPr/>
              </a:pPr>
              <a:r>
                <a:rPr lang="zh-CN" altLang="en-US" kern="100" dirty="0">
                  <a:latin typeface="微软雅黑" panose="020B0503020204020204" charset="-122"/>
                  <a:ea typeface="微软雅黑" panose="020B0503020204020204" charset="-122"/>
                  <a:cs typeface="Times New Roman" panose="02020603050405020304" charset="0"/>
                </a:rPr>
                <a:t>将四个指标分块展示在屏幕两侧，居中位置展示开源项目健康度排行榜，居中上方展示改项目的健康度系数。将整个大屏赋予美学的设计，使用户浏览数据时赏心</a:t>
              </a:r>
              <a:r>
                <a:rPr lang="zh-CN" altLang="en-US" kern="100" dirty="0">
                  <a:latin typeface="微软雅黑" panose="020B0503020204020204" charset="-122"/>
                  <a:ea typeface="微软雅黑" panose="020B0503020204020204" charset="-122"/>
                  <a:cs typeface="Times New Roman" panose="02020603050405020304" charset="0"/>
                </a:rPr>
                <a:t>悦目。</a:t>
              </a:r>
              <a:endParaRPr lang="zh-CN" altLang="en-US" kern="100" dirty="0">
                <a:latin typeface="微软雅黑" panose="020B0503020204020204" charset="-122"/>
                <a:ea typeface="微软雅黑" panose="020B0503020204020204" charset="-122"/>
                <a:cs typeface="Times New Roman" panose="02020603050405020304" charset="0"/>
              </a:endParaRPr>
            </a:p>
          </p:txBody>
        </p:sp>
      </p:grpSp>
      <p:sp>
        <p:nvSpPr>
          <p:cNvPr id="34" name="文本框 33"/>
          <p:cNvSpPr txBox="1"/>
          <p:nvPr/>
        </p:nvSpPr>
        <p:spPr>
          <a:xfrm>
            <a:off x="576580" y="5267325"/>
            <a:ext cx="502285" cy="460375"/>
          </a:xfrm>
          <a:prstGeom prst="rect">
            <a:avLst/>
          </a:prstGeom>
          <a:noFill/>
        </p:spPr>
        <p:txBody>
          <a:bodyPr wrap="square" rtlCol="0">
            <a:spAutoFit/>
          </a:bodyPr>
          <a:p>
            <a:r>
              <a:rPr lang="zh-CN" altLang="en-US" sz="2400" kern="100" dirty="0">
                <a:solidFill>
                  <a:srgbClr val="D273B5"/>
                </a:solidFill>
                <a:latin typeface="微软雅黑" panose="020B0503020204020204" charset="-122"/>
                <a:ea typeface="微软雅黑" panose="020B0503020204020204" charset="-122"/>
                <a:cs typeface="Times New Roman" panose="02020603050405020304" charset="0"/>
                <a:sym typeface="+mn-ea"/>
              </a:rPr>
              <a:t>👨</a:t>
            </a:r>
            <a:endParaRPr lang="zh-CN" altLang="en-US" sz="2400" kern="100" dirty="0">
              <a:solidFill>
                <a:srgbClr val="D273B5"/>
              </a:solidFill>
              <a:latin typeface="微软雅黑" panose="020B0503020204020204" charset="-122"/>
              <a:ea typeface="微软雅黑" panose="020B0503020204020204" charset="-122"/>
              <a:cs typeface="Times New Roman" panose="02020603050405020304" charset="0"/>
              <a:sym typeface="+mn-ea"/>
            </a:endParaRPr>
          </a:p>
        </p:txBody>
      </p:sp>
    </p:spTree>
  </p:cSld>
  <p:clrMapOvr>
    <a:masterClrMapping/>
  </p:clrMapOvr>
  <p:timing>
    <p:tnLst>
      <p:par>
        <p:cTn id="1" dur="indefinite" restart="never" nodeType="tmRoot"/>
      </p:par>
    </p:tnLst>
    <p:bldLst>
      <p:bldP spid="20" grpId="0" bldLvl="0" animBg="1"/>
      <p:bldP spid="15"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椭圆 2"/>
          <p:cNvSpPr>
            <a:spLocks noChangeAspect="1"/>
          </p:cNvSpPr>
          <p:nvPr/>
        </p:nvSpPr>
        <p:spPr>
          <a:xfrm>
            <a:off x="1089660" y="2151380"/>
            <a:ext cx="1360360" cy="1360360"/>
          </a:xfrm>
          <a:prstGeom prst="ellipse">
            <a:avLst/>
          </a:prstGeom>
          <a:solidFill>
            <a:srgbClr val="D273B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solidFill>
                <a:schemeClr val="bg1"/>
              </a:solidFill>
              <a:highlight>
                <a:srgbClr val="008000"/>
              </a:highlight>
            </a:endParaRPr>
          </a:p>
        </p:txBody>
      </p:sp>
      <p:sp>
        <p:nvSpPr>
          <p:cNvPr id="6" name="文本框 5"/>
          <p:cNvSpPr txBox="1"/>
          <p:nvPr>
            <p:custDataLst>
              <p:tags r:id="rId1"/>
            </p:custDataLst>
          </p:nvPr>
        </p:nvSpPr>
        <p:spPr>
          <a:xfrm>
            <a:off x="1393825" y="2232025"/>
            <a:ext cx="751840" cy="1198880"/>
          </a:xfrm>
          <a:prstGeom prst="rect">
            <a:avLst/>
          </a:prstGeom>
          <a:noFill/>
        </p:spPr>
        <p:txBody>
          <a:bodyPr wrap="square" rtlCol="0">
            <a:spAutoFit/>
          </a:bodyPr>
          <a:lstStyle/>
          <a:p>
            <a:pPr algn="l">
              <a:lnSpc>
                <a:spcPct val="100000"/>
              </a:lnSpc>
            </a:pPr>
            <a:r>
              <a:rPr lang="en-US" sz="7200" b="1" dirty="0">
                <a:solidFill>
                  <a:schemeClr val="bg1"/>
                </a:solidFill>
                <a:latin typeface="微软雅黑" panose="020B0503020204020204" charset="-122"/>
                <a:ea typeface="微软雅黑" panose="020B0503020204020204" charset="-122"/>
              </a:rPr>
              <a:t>6</a:t>
            </a:r>
            <a:endParaRPr lang="en-US" sz="7200" b="1" dirty="0">
              <a:solidFill>
                <a:schemeClr val="bg1"/>
              </a:solidFill>
              <a:latin typeface="微软雅黑" panose="020B0503020204020204" charset="-122"/>
              <a:ea typeface="微软雅黑" panose="020B0503020204020204" charset="-122"/>
            </a:endParaRPr>
          </a:p>
        </p:txBody>
      </p:sp>
      <p:sp>
        <p:nvSpPr>
          <p:cNvPr id="4" name="文本框 3"/>
          <p:cNvSpPr txBox="1"/>
          <p:nvPr>
            <p:custDataLst>
              <p:tags r:id="rId2"/>
            </p:custDataLst>
          </p:nvPr>
        </p:nvSpPr>
        <p:spPr>
          <a:xfrm>
            <a:off x="2921000" y="2066290"/>
            <a:ext cx="7208520" cy="1568450"/>
          </a:xfrm>
          <a:prstGeom prst="rect">
            <a:avLst/>
          </a:prstGeom>
          <a:noFill/>
        </p:spPr>
        <p:txBody>
          <a:bodyPr wrap="square" rtlCol="0">
            <a:spAutoFit/>
          </a:bodyPr>
          <a:p>
            <a:pPr indent="0" algn="l" fontAlgn="auto">
              <a:lnSpc>
                <a:spcPct val="100000"/>
              </a:lnSpc>
            </a:pPr>
            <a:r>
              <a:rPr lang="zh-CN" altLang="en-US" sz="9600" b="1" dirty="0">
                <a:solidFill>
                  <a:schemeClr val="bg1"/>
                </a:solidFill>
                <a:latin typeface="微软雅黑" panose="020B0503020204020204" charset="-122"/>
                <a:ea typeface="微软雅黑" panose="020B0503020204020204" charset="-122"/>
                <a:sym typeface="+mn-ea"/>
              </a:rPr>
              <a:t>总结与</a:t>
            </a:r>
            <a:r>
              <a:rPr lang="zh-CN" altLang="en-US" sz="9600" b="1" dirty="0">
                <a:solidFill>
                  <a:schemeClr val="bg1"/>
                </a:solidFill>
                <a:latin typeface="微软雅黑" panose="020B0503020204020204" charset="-122"/>
                <a:ea typeface="微软雅黑" panose="020B0503020204020204" charset="-122"/>
                <a:sym typeface="+mn-ea"/>
              </a:rPr>
              <a:t>展望</a:t>
            </a:r>
            <a:endParaRPr lang="zh-CN" altLang="en-US" sz="9600" b="1" dirty="0">
              <a:solidFill>
                <a:schemeClr val="bg1"/>
              </a:solidFill>
              <a:latin typeface="微软雅黑" panose="020B0503020204020204" charset="-122"/>
              <a:ea typeface="微软雅黑" panose="020B0503020204020204" charset="-122"/>
              <a:sym typeface="+mn-ea"/>
            </a:endParaRPr>
          </a:p>
        </p:txBody>
      </p:sp>
    </p:spTree>
  </p:cSld>
  <p:clrMapOvr>
    <a:masterClrMapping/>
  </p:clrMapOvr>
  <p:timing>
    <p:tnLst>
      <p:par>
        <p:cTn id="1" dur="indefinite" restart="never" nodeType="tmRoot"/>
      </p:par>
    </p:tnLst>
    <p:bldLst>
      <p:bldP spid="3" grpId="0" bldLvl="0" animBg="1"/>
      <p:bldP spid="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rot="5400000">
            <a:off x="5732145" y="-5731510"/>
            <a:ext cx="728980" cy="12192635"/>
          </a:xfrm>
          <a:prstGeom prst="rect">
            <a:avLst/>
          </a:prstGeom>
          <a:gradFill>
            <a:gsLst>
              <a:gs pos="22000">
                <a:srgbClr val="2CA5FF"/>
              </a:gs>
              <a:gs pos="100000">
                <a:schemeClr val="bg1"/>
              </a:gs>
            </a:gsLst>
            <a:lin ang="162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solidFill>
                <a:schemeClr val="bg1"/>
              </a:solidFill>
              <a:highlight>
                <a:srgbClr val="008000"/>
              </a:highlight>
            </a:endParaRPr>
          </a:p>
        </p:txBody>
      </p:sp>
      <p:pic>
        <p:nvPicPr>
          <p:cNvPr id="12" name="图片 11" descr="(横版-黑字)基金会logo"/>
          <p:cNvPicPr>
            <a:picLocks noChangeAspect="1"/>
          </p:cNvPicPr>
          <p:nvPr userDrawn="1"/>
        </p:nvPicPr>
        <p:blipFill>
          <a:blip r:embed="rId1"/>
          <a:stretch>
            <a:fillRect/>
          </a:stretch>
        </p:blipFill>
        <p:spPr>
          <a:xfrm>
            <a:off x="9207500" y="83820"/>
            <a:ext cx="2785110" cy="561975"/>
          </a:xfrm>
          <a:prstGeom prst="rect">
            <a:avLst/>
          </a:prstGeom>
        </p:spPr>
      </p:pic>
      <p:sp>
        <p:nvSpPr>
          <p:cNvPr id="15" name="文本框 14"/>
          <p:cNvSpPr txBox="1"/>
          <p:nvPr>
            <p:custDataLst>
              <p:tags r:id="rId2"/>
            </p:custDataLst>
          </p:nvPr>
        </p:nvSpPr>
        <p:spPr>
          <a:xfrm>
            <a:off x="268605" y="51435"/>
            <a:ext cx="7489190" cy="645160"/>
          </a:xfrm>
          <a:prstGeom prst="rect">
            <a:avLst/>
          </a:prstGeom>
          <a:noFill/>
        </p:spPr>
        <p:txBody>
          <a:bodyPr wrap="square" rtlCol="0">
            <a:spAutoFit/>
          </a:bodyPr>
          <a:p>
            <a:pPr indent="0" algn="l" fontAlgn="auto">
              <a:lnSpc>
                <a:spcPct val="100000"/>
              </a:lnSpc>
            </a:pPr>
            <a:r>
              <a:rPr lang="zh-CN" altLang="en-US" sz="3600" b="1" dirty="0">
                <a:solidFill>
                  <a:schemeClr val="bg1"/>
                </a:solidFill>
                <a:latin typeface="微软雅黑" panose="020B0503020204020204" charset="-122"/>
                <a:ea typeface="微软雅黑" panose="020B0503020204020204" charset="-122"/>
                <a:sym typeface="+mn-ea"/>
              </a:rPr>
              <a:t>总结与</a:t>
            </a:r>
            <a:r>
              <a:rPr lang="zh-CN" altLang="en-US" sz="3600" b="1" dirty="0">
                <a:solidFill>
                  <a:schemeClr val="bg1"/>
                </a:solidFill>
                <a:latin typeface="微软雅黑" panose="020B0503020204020204" charset="-122"/>
                <a:ea typeface="微软雅黑" panose="020B0503020204020204" charset="-122"/>
                <a:sym typeface="+mn-ea"/>
              </a:rPr>
              <a:t>展望</a:t>
            </a:r>
            <a:endParaRPr lang="zh-CN" altLang="en-US" sz="3600" b="1" dirty="0">
              <a:solidFill>
                <a:schemeClr val="bg1"/>
              </a:solidFill>
              <a:latin typeface="微软雅黑" panose="020B0503020204020204" charset="-122"/>
              <a:ea typeface="微软雅黑" panose="020B0503020204020204" charset="-122"/>
              <a:sym typeface="+mn-ea"/>
            </a:endParaRPr>
          </a:p>
        </p:txBody>
      </p:sp>
      <p:sp>
        <p:nvSpPr>
          <p:cNvPr id="8" name="矩形: 圆角 5"/>
          <p:cNvSpPr/>
          <p:nvPr>
            <p:custDataLst>
              <p:tags r:id="rId3"/>
            </p:custDataLst>
          </p:nvPr>
        </p:nvSpPr>
        <p:spPr>
          <a:xfrm>
            <a:off x="840105" y="1511935"/>
            <a:ext cx="4499800" cy="4620260"/>
          </a:xfrm>
          <a:prstGeom prst="roundRect">
            <a:avLst>
              <a:gd name="adj" fmla="val 2931"/>
            </a:avLst>
          </a:prstGeom>
          <a:solidFill>
            <a:schemeClr val="bg1"/>
          </a:solidFill>
          <a:ln>
            <a:solidFill>
              <a:srgbClr val="00B0F0"/>
            </a:solidFill>
          </a:ln>
          <a:effectLst>
            <a:outerShdw blurRad="215900" dist="152400" dir="5400000" sx="97000" sy="97000" algn="t" rotWithShape="0">
              <a:schemeClr val="accent2">
                <a:alpha val="31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20000"/>
              </a:lnSpc>
            </a:pPr>
            <a:endParaRPr lang="zh-CN" altLang="en-US"/>
          </a:p>
        </p:txBody>
      </p:sp>
      <p:sp>
        <p:nvSpPr>
          <p:cNvPr id="9" name="矩形 8"/>
          <p:cNvSpPr/>
          <p:nvPr>
            <p:custDataLst>
              <p:tags r:id="rId4"/>
            </p:custDataLst>
          </p:nvPr>
        </p:nvSpPr>
        <p:spPr>
          <a:xfrm flipV="1">
            <a:off x="1401445" y="6096000"/>
            <a:ext cx="3276000" cy="36000"/>
          </a:xfrm>
          <a:prstGeom prst="rect">
            <a:avLst/>
          </a:prstGeom>
          <a:gradFill>
            <a:gsLst>
              <a:gs pos="100000">
                <a:srgbClr val="D273B5"/>
              </a:gs>
              <a:gs pos="2000">
                <a:srgbClr val="1384CA"/>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lnSpc>
                <a:spcPct val="120000"/>
              </a:lnSpc>
            </a:pPr>
            <a:endParaRPr lang="zh-CN" altLang="en-US"/>
          </a:p>
        </p:txBody>
      </p:sp>
      <p:sp>
        <p:nvSpPr>
          <p:cNvPr id="14" name="文本框 13"/>
          <p:cNvSpPr txBox="1">
            <a:spLocks noChangeAspect="1"/>
          </p:cNvSpPr>
          <p:nvPr>
            <p:custDataLst>
              <p:tags r:id="rId5"/>
            </p:custDataLst>
          </p:nvPr>
        </p:nvSpPr>
        <p:spPr>
          <a:xfrm flipH="1">
            <a:off x="1096010" y="2212975"/>
            <a:ext cx="3886835" cy="3830955"/>
          </a:xfrm>
          <a:prstGeom prst="rect">
            <a:avLst/>
          </a:prstGeom>
          <a:noFill/>
        </p:spPr>
        <p:txBody>
          <a:bodyPr wrap="square" rtlCol="0">
            <a:spAutoFit/>
          </a:bodyPr>
          <a:p>
            <a:pPr marR="0" indent="0" algn="just" fontAlgn="auto">
              <a:lnSpc>
                <a:spcPct val="150000"/>
              </a:lnSpc>
              <a:spcBef>
                <a:spcPts val="0"/>
              </a:spcBef>
              <a:spcAft>
                <a:spcPts val="0"/>
              </a:spcAft>
            </a:pPr>
            <a:r>
              <a:rPr lang="zh-CN" altLang="en-US" sz="1800" kern="100" dirty="0">
                <a:effectLst/>
                <a:latin typeface="微软雅黑" panose="020B0503020204020204" charset="-122"/>
                <a:ea typeface="微软雅黑" panose="020B0503020204020204" charset="-122"/>
                <a:cs typeface="Times New Roman" panose="02020603050405020304" charset="0"/>
              </a:rPr>
              <a:t>构建了一套开源项目健康评估体系，旨在全方位考量关键要素保障项目持续稳定发展。运用熵值赋权法确定指标权重，确保评估客观精准。数据处理上，通过箱线图剔除异常数据，再线性映射转换至</a:t>
            </a:r>
            <a:r>
              <a:rPr lang="en-US" altLang="zh-CN" sz="1800" kern="100" dirty="0">
                <a:effectLst/>
                <a:latin typeface="微软雅黑" panose="020B0503020204020204" charset="-122"/>
                <a:ea typeface="微软雅黑" panose="020B0503020204020204" charset="-122"/>
                <a:cs typeface="Times New Roman" panose="02020603050405020304" charset="0"/>
              </a:rPr>
              <a:t>0-100</a:t>
            </a:r>
            <a:r>
              <a:rPr lang="zh-CN" altLang="en-US" sz="1800" kern="100" dirty="0">
                <a:effectLst/>
                <a:latin typeface="微软雅黑" panose="020B0503020204020204" charset="-122"/>
                <a:ea typeface="微软雅黑" panose="020B0503020204020204" charset="-122"/>
                <a:cs typeface="Times New Roman" panose="02020603050405020304" charset="0"/>
              </a:rPr>
              <a:t>区间合理评价。综合一、二级指标能在监控大屏展示健康程度，</a:t>
            </a:r>
            <a:r>
              <a:rPr lang="zh-CN" altLang="en-US" sz="1800" kern="100" dirty="0">
                <a:effectLst/>
                <a:latin typeface="微软雅黑" panose="020B0503020204020204" charset="-122"/>
                <a:ea typeface="微软雅黑" panose="020B0503020204020204" charset="-122"/>
                <a:cs typeface="Times New Roman" panose="02020603050405020304" charset="0"/>
              </a:rPr>
              <a:t>帮助管理者快速找问题，做出高效管理决策。</a:t>
            </a:r>
            <a:r>
              <a:rPr lang="en-US" altLang="zh-CN" sz="1800" kern="100" dirty="0">
                <a:effectLst/>
                <a:latin typeface="微软雅黑" panose="020B0503020204020204" charset="-122"/>
                <a:ea typeface="微软雅黑" panose="020B0503020204020204" charset="-122"/>
                <a:cs typeface="Times New Roman" panose="02020603050405020304" charset="0"/>
              </a:rPr>
              <a:t> </a:t>
            </a:r>
            <a:endParaRPr lang="en-US" altLang="zh-CN" sz="1800" kern="100" dirty="0">
              <a:effectLst/>
              <a:latin typeface="微软雅黑" panose="020B0503020204020204" charset="-122"/>
              <a:ea typeface="微软雅黑" panose="020B0503020204020204" charset="-122"/>
              <a:cs typeface="Times New Roman" panose="02020603050405020304" charset="0"/>
            </a:endParaRPr>
          </a:p>
        </p:txBody>
      </p:sp>
      <p:sp>
        <p:nvSpPr>
          <p:cNvPr id="23" name="矩形: 圆角 12"/>
          <p:cNvSpPr>
            <a:spLocks noChangeAspect="1"/>
          </p:cNvSpPr>
          <p:nvPr>
            <p:custDataLst>
              <p:tags r:id="rId6"/>
            </p:custDataLst>
          </p:nvPr>
        </p:nvSpPr>
        <p:spPr>
          <a:xfrm>
            <a:off x="2077579" y="1685338"/>
            <a:ext cx="1713205" cy="329494"/>
          </a:xfrm>
          <a:prstGeom prst="roundRect">
            <a:avLst>
              <a:gd name="adj" fmla="val 50000"/>
            </a:avLst>
          </a:prstGeom>
          <a:gradFill flip="none" rotWithShape="1">
            <a:gsLst>
              <a:gs pos="0">
                <a:srgbClr val="00B0F0"/>
              </a:gs>
              <a:gs pos="100000">
                <a:srgbClr val="D273B5"/>
              </a:gs>
            </a:gsLst>
            <a:lin ang="0" scaled="1"/>
            <a:tileRect/>
          </a:gradFill>
          <a:ln>
            <a:solidFill>
              <a:schemeClr val="bg1"/>
            </a:solidFill>
          </a:ln>
          <a:effectLst>
            <a:outerShdw blurRad="101600" dist="63500" dir="5400000" algn="t" rotWithShape="0">
              <a:srgbClr val="E09048">
                <a:alpha val="3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b="1" dirty="0">
                <a:latin typeface="微软雅黑" panose="020B0503020204020204" charset="-122"/>
                <a:ea typeface="微软雅黑" panose="020B0503020204020204" charset="-122"/>
                <a:sym typeface="+mn-ea"/>
              </a:rPr>
              <a:t>总结</a:t>
            </a:r>
            <a:endParaRPr lang="zh-CN" altLang="en-US" b="1" dirty="0">
              <a:latin typeface="微软雅黑" panose="020B0503020204020204" charset="-122"/>
              <a:ea typeface="微软雅黑" panose="020B0503020204020204" charset="-122"/>
              <a:sym typeface="+mn-ea"/>
            </a:endParaRPr>
          </a:p>
        </p:txBody>
      </p:sp>
      <p:sp>
        <p:nvSpPr>
          <p:cNvPr id="26" name="矩形: 圆角 5"/>
          <p:cNvSpPr/>
          <p:nvPr>
            <p:custDataLst>
              <p:tags r:id="rId7"/>
            </p:custDataLst>
          </p:nvPr>
        </p:nvSpPr>
        <p:spPr>
          <a:xfrm>
            <a:off x="6675120" y="1511935"/>
            <a:ext cx="4499800" cy="4620260"/>
          </a:xfrm>
          <a:prstGeom prst="roundRect">
            <a:avLst>
              <a:gd name="adj" fmla="val 2931"/>
            </a:avLst>
          </a:prstGeom>
          <a:solidFill>
            <a:schemeClr val="bg1"/>
          </a:solidFill>
          <a:ln>
            <a:solidFill>
              <a:srgbClr val="00B0F0"/>
            </a:solidFill>
          </a:ln>
          <a:effectLst>
            <a:outerShdw blurRad="215900" dist="152400" dir="5400000" sx="97000" sy="97000" algn="t" rotWithShape="0">
              <a:schemeClr val="accent2">
                <a:alpha val="31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20000"/>
              </a:lnSpc>
            </a:pPr>
            <a:endParaRPr lang="zh-CN" altLang="en-US"/>
          </a:p>
        </p:txBody>
      </p:sp>
      <p:sp>
        <p:nvSpPr>
          <p:cNvPr id="30" name="矩形 29"/>
          <p:cNvSpPr/>
          <p:nvPr>
            <p:custDataLst>
              <p:tags r:id="rId8"/>
            </p:custDataLst>
          </p:nvPr>
        </p:nvSpPr>
        <p:spPr>
          <a:xfrm flipV="1">
            <a:off x="7256145" y="6095365"/>
            <a:ext cx="3276000" cy="36000"/>
          </a:xfrm>
          <a:prstGeom prst="rect">
            <a:avLst/>
          </a:prstGeom>
          <a:gradFill>
            <a:gsLst>
              <a:gs pos="100000">
                <a:srgbClr val="D273B5"/>
              </a:gs>
              <a:gs pos="2000">
                <a:srgbClr val="1384CA"/>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lnSpc>
                <a:spcPct val="120000"/>
              </a:lnSpc>
            </a:pPr>
            <a:endParaRPr lang="zh-CN" altLang="en-US"/>
          </a:p>
        </p:txBody>
      </p:sp>
      <p:sp>
        <p:nvSpPr>
          <p:cNvPr id="35" name="文本框 34"/>
          <p:cNvSpPr txBox="1">
            <a:spLocks noChangeAspect="1"/>
          </p:cNvSpPr>
          <p:nvPr>
            <p:custDataLst>
              <p:tags r:id="rId9"/>
            </p:custDataLst>
          </p:nvPr>
        </p:nvSpPr>
        <p:spPr>
          <a:xfrm flipH="1">
            <a:off x="6867525" y="2212975"/>
            <a:ext cx="4053205" cy="3830955"/>
          </a:xfrm>
          <a:prstGeom prst="rect">
            <a:avLst/>
          </a:prstGeom>
          <a:noFill/>
        </p:spPr>
        <p:txBody>
          <a:bodyPr wrap="square" rtlCol="0">
            <a:spAutoFit/>
          </a:bodyPr>
          <a:p>
            <a:pPr marR="0" indent="0" algn="just" fontAlgn="auto">
              <a:lnSpc>
                <a:spcPct val="150000"/>
              </a:lnSpc>
              <a:spcBef>
                <a:spcPts val="0"/>
              </a:spcBef>
              <a:spcAft>
                <a:spcPts val="0"/>
              </a:spcAft>
            </a:pPr>
            <a:r>
              <a:rPr lang="zh-CN" altLang="en-US" sz="1800" kern="100" dirty="0">
                <a:effectLst/>
                <a:latin typeface="微软雅黑" panose="020B0503020204020204" charset="-122"/>
                <a:ea typeface="微软雅黑" panose="020B0503020204020204" charset="-122"/>
                <a:cs typeface="Times New Roman" panose="02020603050405020304" charset="0"/>
              </a:rPr>
              <a:t>健康度评估体系在应用上，有望融入项目管理流程，成核心依据，在多开源项目中广泛应用，助团队定位问题、分配资源与调整策略，提升成功率与效率。在发展方面，其监控与指标设计不断发展，目标是借精准数据监控和实时分析，构建全面评估系统，推动开源项目高质量、可持续发展，引领行业标准革新。</a:t>
            </a:r>
            <a:r>
              <a:rPr lang="en-US" altLang="zh-CN" sz="1800" kern="100" dirty="0">
                <a:effectLst/>
                <a:latin typeface="微软雅黑" panose="020B0503020204020204" charset="-122"/>
                <a:ea typeface="微软雅黑" panose="020B0503020204020204" charset="-122"/>
                <a:cs typeface="Times New Roman" panose="02020603050405020304" charset="0"/>
              </a:rPr>
              <a:t> </a:t>
            </a:r>
            <a:endParaRPr lang="en-US" altLang="zh-CN" sz="1800" kern="100" dirty="0">
              <a:effectLst/>
              <a:latin typeface="微软雅黑" panose="020B0503020204020204" charset="-122"/>
              <a:ea typeface="微软雅黑" panose="020B0503020204020204" charset="-122"/>
              <a:cs typeface="Times New Roman" panose="02020603050405020304" charset="0"/>
            </a:endParaRPr>
          </a:p>
        </p:txBody>
      </p:sp>
      <p:sp>
        <p:nvSpPr>
          <p:cNvPr id="36" name="矩形: 圆角 12"/>
          <p:cNvSpPr>
            <a:spLocks noChangeAspect="1"/>
          </p:cNvSpPr>
          <p:nvPr>
            <p:custDataLst>
              <p:tags r:id="rId10"/>
            </p:custDataLst>
          </p:nvPr>
        </p:nvSpPr>
        <p:spPr>
          <a:xfrm>
            <a:off x="8068169" y="1685338"/>
            <a:ext cx="1713205" cy="329494"/>
          </a:xfrm>
          <a:prstGeom prst="roundRect">
            <a:avLst>
              <a:gd name="adj" fmla="val 50000"/>
            </a:avLst>
          </a:prstGeom>
          <a:gradFill flip="none" rotWithShape="1">
            <a:gsLst>
              <a:gs pos="0">
                <a:srgbClr val="00B0F0"/>
              </a:gs>
              <a:gs pos="100000">
                <a:srgbClr val="D273B5"/>
              </a:gs>
            </a:gsLst>
            <a:lin ang="0" scaled="1"/>
            <a:tileRect/>
          </a:gradFill>
          <a:ln>
            <a:solidFill>
              <a:schemeClr val="bg1"/>
            </a:solidFill>
          </a:ln>
          <a:effectLst>
            <a:outerShdw blurRad="101600" dist="63500" dir="5400000" algn="t" rotWithShape="0">
              <a:srgbClr val="E09048">
                <a:alpha val="3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b="1" dirty="0">
                <a:latin typeface="微软雅黑" panose="020B0503020204020204" charset="-122"/>
                <a:ea typeface="微软雅黑" panose="020B0503020204020204" charset="-122"/>
                <a:sym typeface="+mn-ea"/>
              </a:rPr>
              <a:t>展望</a:t>
            </a:r>
            <a:endParaRPr lang="zh-CN" altLang="en-US" b="1" dirty="0">
              <a:latin typeface="微软雅黑" panose="020B0503020204020204" charset="-122"/>
              <a:ea typeface="微软雅黑" panose="020B0503020204020204" charset="-122"/>
              <a:sym typeface="+mn-ea"/>
            </a:endParaRPr>
          </a:p>
        </p:txBody>
      </p:sp>
    </p:spTree>
  </p:cSld>
  <p:clrMapOvr>
    <a:masterClrMapping/>
  </p:clrMapOvr>
  <p:timing>
    <p:tnLst>
      <p:par>
        <p:cTn id="1" dur="indefinite" restart="never" nodeType="tmRoot"/>
      </p:par>
    </p:tnLst>
    <p:bldLst>
      <p:bldP spid="20" grpId="0" bldLvl="0" animBg="1"/>
      <p:bldP spid="1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custDataLst>
              <p:tags r:id="rId1"/>
            </p:custDataLst>
          </p:nvPr>
        </p:nvSpPr>
        <p:spPr>
          <a:xfrm>
            <a:off x="3566160" y="2495082"/>
            <a:ext cx="5059680" cy="1568450"/>
          </a:xfrm>
          <a:prstGeom prst="rect">
            <a:avLst/>
          </a:prstGeom>
          <a:noFill/>
        </p:spPr>
        <p:txBody>
          <a:bodyPr wrap="none" rtlCol="0">
            <a:spAutoFit/>
          </a:bodyPr>
          <a:lstStyle/>
          <a:p>
            <a:pPr indent="0" algn="ctr" fontAlgn="auto">
              <a:lnSpc>
                <a:spcPct val="100000"/>
              </a:lnSpc>
            </a:pPr>
            <a:r>
              <a:rPr lang="zh-CN" altLang="en-US" sz="9600" b="1" dirty="0">
                <a:solidFill>
                  <a:schemeClr val="bg1"/>
                </a:solidFill>
                <a:latin typeface="微软雅黑" panose="020B0503020204020204" charset="-122"/>
                <a:ea typeface="微软雅黑" panose="020B0503020204020204" charset="-122"/>
              </a:rPr>
              <a:t>谢谢大家</a:t>
            </a:r>
            <a:endParaRPr lang="zh-CN" altLang="en-US" sz="3200" b="1" dirty="0">
              <a:solidFill>
                <a:schemeClr val="bg1"/>
              </a:solidFill>
              <a:ea typeface="思源黑体 CN Bold" panose="020B0800000000000000" charset="-122"/>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椭圆 2"/>
          <p:cNvSpPr>
            <a:spLocks noChangeAspect="1"/>
          </p:cNvSpPr>
          <p:nvPr/>
        </p:nvSpPr>
        <p:spPr>
          <a:xfrm>
            <a:off x="1089660" y="2151380"/>
            <a:ext cx="1360360" cy="1360360"/>
          </a:xfrm>
          <a:prstGeom prst="ellipse">
            <a:avLst/>
          </a:prstGeom>
          <a:solidFill>
            <a:srgbClr val="D273B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solidFill>
                <a:schemeClr val="bg1"/>
              </a:solidFill>
              <a:highlight>
                <a:srgbClr val="008000"/>
              </a:highlight>
            </a:endParaRPr>
          </a:p>
        </p:txBody>
      </p:sp>
      <p:sp>
        <p:nvSpPr>
          <p:cNvPr id="6" name="文本框 5"/>
          <p:cNvSpPr txBox="1"/>
          <p:nvPr>
            <p:custDataLst>
              <p:tags r:id="rId1"/>
            </p:custDataLst>
          </p:nvPr>
        </p:nvSpPr>
        <p:spPr>
          <a:xfrm>
            <a:off x="1393825" y="2232025"/>
            <a:ext cx="751840" cy="1198880"/>
          </a:xfrm>
          <a:prstGeom prst="rect">
            <a:avLst/>
          </a:prstGeom>
          <a:noFill/>
        </p:spPr>
        <p:txBody>
          <a:bodyPr wrap="square" rtlCol="0">
            <a:spAutoFit/>
          </a:bodyPr>
          <a:lstStyle/>
          <a:p>
            <a:pPr algn="l">
              <a:lnSpc>
                <a:spcPct val="100000"/>
              </a:lnSpc>
            </a:pPr>
            <a:r>
              <a:rPr lang="en-US" sz="7200" b="1" dirty="0">
                <a:solidFill>
                  <a:schemeClr val="bg1"/>
                </a:solidFill>
                <a:latin typeface="微软雅黑" panose="020B0503020204020204" charset="-122"/>
                <a:ea typeface="微软雅黑" panose="020B0503020204020204" charset="-122"/>
              </a:rPr>
              <a:t>1</a:t>
            </a:r>
            <a:endParaRPr lang="en-US" sz="7200" b="1" dirty="0">
              <a:solidFill>
                <a:schemeClr val="bg1"/>
              </a:solidFill>
              <a:latin typeface="微软雅黑" panose="020B0503020204020204" charset="-122"/>
              <a:ea typeface="微软雅黑" panose="020B0503020204020204" charset="-122"/>
            </a:endParaRPr>
          </a:p>
        </p:txBody>
      </p:sp>
      <p:sp>
        <p:nvSpPr>
          <p:cNvPr id="4" name="文本框 3"/>
          <p:cNvSpPr txBox="1"/>
          <p:nvPr>
            <p:custDataLst>
              <p:tags r:id="rId2"/>
            </p:custDataLst>
          </p:nvPr>
        </p:nvSpPr>
        <p:spPr>
          <a:xfrm>
            <a:off x="2921000" y="2066290"/>
            <a:ext cx="7208520" cy="1568450"/>
          </a:xfrm>
          <a:prstGeom prst="rect">
            <a:avLst/>
          </a:prstGeom>
          <a:noFill/>
        </p:spPr>
        <p:txBody>
          <a:bodyPr wrap="square" rtlCol="0">
            <a:spAutoFit/>
          </a:bodyPr>
          <a:p>
            <a:pPr indent="0" algn="l" fontAlgn="auto">
              <a:lnSpc>
                <a:spcPct val="100000"/>
              </a:lnSpc>
            </a:pPr>
            <a:r>
              <a:rPr lang="zh-CN" altLang="en-US" sz="9600" b="1" dirty="0">
                <a:solidFill>
                  <a:schemeClr val="bg1"/>
                </a:solidFill>
                <a:latin typeface="微软雅黑" panose="020B0503020204020204" charset="-122"/>
                <a:ea typeface="微软雅黑" panose="020B0503020204020204" charset="-122"/>
                <a:sym typeface="+mn-ea"/>
              </a:rPr>
              <a:t>背景及目标</a:t>
            </a:r>
            <a:endParaRPr lang="zh-CN" altLang="en-US" sz="9600" b="1" dirty="0">
              <a:solidFill>
                <a:schemeClr val="bg1"/>
              </a:solidFill>
              <a:latin typeface="微软雅黑" panose="020B0503020204020204" charset="-122"/>
              <a:ea typeface="微软雅黑" panose="020B0503020204020204" charset="-122"/>
              <a:sym typeface="+mn-ea"/>
            </a:endParaRPr>
          </a:p>
        </p:txBody>
      </p:sp>
      <p:sp>
        <p:nvSpPr>
          <p:cNvPr id="5" name="文本框 4"/>
          <p:cNvSpPr txBox="1"/>
          <p:nvPr>
            <p:custDataLst>
              <p:tags r:id="rId3"/>
            </p:custDataLst>
          </p:nvPr>
        </p:nvSpPr>
        <p:spPr>
          <a:xfrm>
            <a:off x="3048000" y="3872230"/>
            <a:ext cx="6044565" cy="1198880"/>
          </a:xfrm>
          <a:prstGeom prst="rect">
            <a:avLst/>
          </a:prstGeom>
          <a:noFill/>
        </p:spPr>
        <p:txBody>
          <a:bodyPr wrap="square" rtlCol="0">
            <a:spAutoFit/>
          </a:bodyPr>
          <a:p>
            <a:pPr indent="0" algn="l" fontAlgn="auto">
              <a:lnSpc>
                <a:spcPct val="150000"/>
              </a:lnSpc>
            </a:pPr>
            <a:r>
              <a:rPr lang="zh-CN" altLang="en-US" sz="2400" b="1" dirty="0">
                <a:solidFill>
                  <a:schemeClr val="bg1"/>
                </a:solidFill>
                <a:latin typeface="微软雅黑" panose="020B0503020204020204" charset="-122"/>
                <a:ea typeface="微软雅黑" panose="020B0503020204020204" charset="-122"/>
                <a:sym typeface="+mn-ea"/>
              </a:rPr>
              <a:t>背景和意义</a:t>
            </a:r>
            <a:endParaRPr lang="zh-CN" altLang="en-US" sz="2400" b="1" dirty="0">
              <a:solidFill>
                <a:schemeClr val="bg1"/>
              </a:solidFill>
              <a:latin typeface="微软雅黑" panose="020B0503020204020204" charset="-122"/>
              <a:ea typeface="微软雅黑" panose="020B0503020204020204" charset="-122"/>
              <a:sym typeface="+mn-ea"/>
            </a:endParaRPr>
          </a:p>
          <a:p>
            <a:pPr indent="0" algn="l" fontAlgn="auto">
              <a:lnSpc>
                <a:spcPct val="150000"/>
              </a:lnSpc>
            </a:pPr>
            <a:r>
              <a:rPr lang="zh-CN" altLang="en-US" sz="2400" b="1" dirty="0">
                <a:solidFill>
                  <a:schemeClr val="bg1"/>
                </a:solidFill>
                <a:latin typeface="微软雅黑" panose="020B0503020204020204" charset="-122"/>
                <a:ea typeface="微软雅黑" panose="020B0503020204020204" charset="-122"/>
                <a:sym typeface="+mn-ea"/>
              </a:rPr>
              <a:t>目标</a:t>
            </a:r>
            <a:endParaRPr lang="zh-CN" altLang="en-US" sz="2400" b="1" dirty="0">
              <a:solidFill>
                <a:schemeClr val="bg1"/>
              </a:solidFill>
              <a:latin typeface="微软雅黑" panose="020B0503020204020204" charset="-122"/>
              <a:ea typeface="微软雅黑" panose="020B0503020204020204" charset="-122"/>
              <a:sym typeface="+mn-ea"/>
            </a:endParaRPr>
          </a:p>
        </p:txBody>
      </p:sp>
    </p:spTree>
  </p:cSld>
  <p:clrMapOvr>
    <a:masterClrMapping/>
  </p:clrMapOvr>
  <p:timing>
    <p:tnLst>
      <p:par>
        <p:cTn id="1" dur="indefinite" restart="never" nodeType="tmRoot"/>
      </p:par>
    </p:tnLst>
    <p:bldLst>
      <p:bldP spid="3" grpId="0" bldLvl="0" animBg="1"/>
      <p:bldP spid="4" grpId="0"/>
      <p:bldP spid="5"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矩形 19"/>
          <p:cNvSpPr/>
          <p:nvPr/>
        </p:nvSpPr>
        <p:spPr>
          <a:xfrm rot="5400000">
            <a:off x="5732145" y="-5731510"/>
            <a:ext cx="728980" cy="12192635"/>
          </a:xfrm>
          <a:prstGeom prst="rect">
            <a:avLst/>
          </a:prstGeom>
          <a:gradFill>
            <a:gsLst>
              <a:gs pos="22000">
                <a:srgbClr val="2CA5FF"/>
              </a:gs>
              <a:gs pos="100000">
                <a:schemeClr val="bg1"/>
              </a:gs>
            </a:gsLst>
            <a:lin ang="162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solidFill>
                <a:schemeClr val="bg1"/>
              </a:solidFill>
              <a:highlight>
                <a:srgbClr val="008000"/>
              </a:highlight>
            </a:endParaRPr>
          </a:p>
        </p:txBody>
      </p:sp>
      <p:sp>
        <p:nvSpPr>
          <p:cNvPr id="2" name="矩形: 圆角 5"/>
          <p:cNvSpPr>
            <a:spLocks noChangeAspect="1"/>
          </p:cNvSpPr>
          <p:nvPr>
            <p:custDataLst>
              <p:tags r:id="rId1"/>
            </p:custDataLst>
          </p:nvPr>
        </p:nvSpPr>
        <p:spPr>
          <a:xfrm>
            <a:off x="584200" y="1511935"/>
            <a:ext cx="3461385" cy="4620260"/>
          </a:xfrm>
          <a:prstGeom prst="roundRect">
            <a:avLst>
              <a:gd name="adj" fmla="val 2931"/>
            </a:avLst>
          </a:prstGeom>
          <a:solidFill>
            <a:schemeClr val="bg1"/>
          </a:solidFill>
          <a:ln>
            <a:solidFill>
              <a:srgbClr val="00B0F0"/>
            </a:solidFill>
          </a:ln>
          <a:effectLst>
            <a:outerShdw blurRad="215900" dist="152400" dir="5400000" sx="97000" sy="97000" algn="t" rotWithShape="0">
              <a:schemeClr val="accent2">
                <a:alpha val="31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20000"/>
              </a:lnSpc>
            </a:pPr>
            <a:endParaRPr lang="zh-CN" altLang="en-US"/>
          </a:p>
        </p:txBody>
      </p:sp>
      <p:sp>
        <p:nvSpPr>
          <p:cNvPr id="3" name="矩形 2"/>
          <p:cNvSpPr/>
          <p:nvPr>
            <p:custDataLst>
              <p:tags r:id="rId2"/>
            </p:custDataLst>
          </p:nvPr>
        </p:nvSpPr>
        <p:spPr>
          <a:xfrm flipV="1">
            <a:off x="1040130" y="6095365"/>
            <a:ext cx="2520000" cy="36000"/>
          </a:xfrm>
          <a:prstGeom prst="rect">
            <a:avLst/>
          </a:prstGeom>
          <a:gradFill>
            <a:gsLst>
              <a:gs pos="100000">
                <a:srgbClr val="D273B5"/>
              </a:gs>
              <a:gs pos="2000">
                <a:srgbClr val="1384CA"/>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lnSpc>
                <a:spcPct val="120000"/>
              </a:lnSpc>
            </a:pPr>
            <a:endParaRPr lang="zh-CN" altLang="en-US"/>
          </a:p>
        </p:txBody>
      </p:sp>
      <p:sp>
        <p:nvSpPr>
          <p:cNvPr id="10" name="文本框 9"/>
          <p:cNvSpPr txBox="1">
            <a:spLocks noChangeAspect="1"/>
          </p:cNvSpPr>
          <p:nvPr>
            <p:custDataLst>
              <p:tags r:id="rId3"/>
            </p:custDataLst>
          </p:nvPr>
        </p:nvSpPr>
        <p:spPr>
          <a:xfrm flipH="1">
            <a:off x="840105" y="2212975"/>
            <a:ext cx="2926080" cy="3830955"/>
          </a:xfrm>
          <a:prstGeom prst="rect">
            <a:avLst/>
          </a:prstGeom>
          <a:noFill/>
        </p:spPr>
        <p:txBody>
          <a:bodyPr wrap="square" rtlCol="0">
            <a:spAutoFit/>
          </a:bodyPr>
          <a:p>
            <a:pPr marR="0" indent="0" algn="just" fontAlgn="auto">
              <a:lnSpc>
                <a:spcPct val="150000"/>
              </a:lnSpc>
              <a:spcBef>
                <a:spcPts val="0"/>
              </a:spcBef>
              <a:spcAft>
                <a:spcPts val="0"/>
              </a:spcAft>
            </a:pPr>
            <a:r>
              <a:rPr lang="zh-CN" altLang="en-US" sz="1800" kern="100" dirty="0">
                <a:effectLst/>
                <a:latin typeface="微软雅黑" panose="020B0503020204020204" charset="-122"/>
                <a:ea typeface="微软雅黑" panose="020B0503020204020204" charset="-122"/>
                <a:cs typeface="Times New Roman" panose="02020603050405020304" charset="0"/>
              </a:rPr>
              <a:t>在当今数字化时代，开源软件成软件领域重要力量，其协作与共享理念开辟创新模式。如</a:t>
            </a:r>
            <a:r>
              <a:rPr lang="en-US" altLang="zh-CN" sz="1800" kern="100" dirty="0">
                <a:effectLst/>
                <a:latin typeface="微软雅黑" panose="020B0503020204020204" charset="-122"/>
                <a:ea typeface="微软雅黑" panose="020B0503020204020204" charset="-122"/>
                <a:cs typeface="Times New Roman" panose="02020603050405020304" charset="0"/>
              </a:rPr>
              <a:t>GitHub</a:t>
            </a:r>
            <a:r>
              <a:rPr lang="zh-CN" altLang="en-US" sz="1800" kern="100" dirty="0">
                <a:effectLst/>
                <a:latin typeface="微软雅黑" panose="020B0503020204020204" charset="-122"/>
                <a:ea typeface="微软雅黑" panose="020B0503020204020204" charset="-122"/>
                <a:cs typeface="Times New Roman" panose="02020603050405020304" charset="0"/>
              </a:rPr>
              <a:t>平台，截至</a:t>
            </a:r>
            <a:r>
              <a:rPr lang="en-US" altLang="zh-CN" sz="1800" kern="100" dirty="0">
                <a:effectLst/>
                <a:latin typeface="微软雅黑" panose="020B0503020204020204" charset="-122"/>
                <a:ea typeface="微软雅黑" panose="020B0503020204020204" charset="-122"/>
                <a:cs typeface="Times New Roman" panose="02020603050405020304" charset="0"/>
              </a:rPr>
              <a:t>2024</a:t>
            </a:r>
            <a:r>
              <a:rPr lang="zh-CN" altLang="en-US" sz="1800" kern="100" dirty="0">
                <a:effectLst/>
                <a:latin typeface="微软雅黑" panose="020B0503020204020204" charset="-122"/>
                <a:ea typeface="微软雅黑" panose="020B0503020204020204" charset="-122"/>
                <a:cs typeface="Times New Roman" panose="02020603050405020304" charset="0"/>
              </a:rPr>
              <a:t>年</a:t>
            </a:r>
            <a:r>
              <a:rPr lang="en-US" altLang="zh-CN" sz="1800" kern="100" dirty="0">
                <a:effectLst/>
                <a:latin typeface="微软雅黑" panose="020B0503020204020204" charset="-122"/>
                <a:ea typeface="微软雅黑" panose="020B0503020204020204" charset="-122"/>
                <a:cs typeface="Times New Roman" panose="02020603050405020304" charset="0"/>
              </a:rPr>
              <a:t>1</a:t>
            </a:r>
            <a:r>
              <a:rPr lang="zh-CN" altLang="en-US" sz="1800" kern="100" dirty="0">
                <a:effectLst/>
                <a:latin typeface="微软雅黑" panose="020B0503020204020204" charset="-122"/>
                <a:ea typeface="微软雅黑" panose="020B0503020204020204" charset="-122"/>
                <a:cs typeface="Times New Roman" panose="02020603050405020304" charset="0"/>
              </a:rPr>
              <a:t>月估算有超</a:t>
            </a:r>
            <a:r>
              <a:rPr lang="en-US" altLang="zh-CN" sz="1800" kern="100" dirty="0">
                <a:effectLst/>
                <a:latin typeface="微软雅黑" panose="020B0503020204020204" charset="-122"/>
                <a:ea typeface="微软雅黑" panose="020B0503020204020204" charset="-122"/>
                <a:cs typeface="Times New Roman" panose="02020603050405020304" charset="0"/>
              </a:rPr>
              <a:t>4000</a:t>
            </a:r>
            <a:r>
              <a:rPr lang="zh-CN" altLang="en-US" sz="1800" kern="100" dirty="0">
                <a:effectLst/>
                <a:latin typeface="微软雅黑" panose="020B0503020204020204" charset="-122"/>
                <a:ea typeface="微软雅黑" panose="020B0503020204020204" charset="-122"/>
                <a:cs typeface="Times New Roman" panose="02020603050405020304" charset="0"/>
              </a:rPr>
              <a:t>万个开源项目，已成为软件源代码托管与发现的关键枢纽，在行业中有着举足轻重的地位。</a:t>
            </a:r>
            <a:r>
              <a:rPr lang="en-US" altLang="zh-CN" sz="1800" kern="100" dirty="0">
                <a:effectLst/>
                <a:latin typeface="微软雅黑" panose="020B0503020204020204" charset="-122"/>
                <a:ea typeface="微软雅黑" panose="020B0503020204020204" charset="-122"/>
                <a:cs typeface="Times New Roman" panose="02020603050405020304" charset="0"/>
              </a:rPr>
              <a:t> </a:t>
            </a:r>
            <a:endParaRPr lang="en-US" altLang="zh-CN" sz="1800" kern="100" dirty="0">
              <a:effectLst/>
              <a:latin typeface="微软雅黑" panose="020B0503020204020204" charset="-122"/>
              <a:ea typeface="微软雅黑" panose="020B0503020204020204" charset="-122"/>
              <a:cs typeface="Times New Roman" panose="02020603050405020304" charset="0"/>
            </a:endParaRPr>
          </a:p>
        </p:txBody>
      </p:sp>
      <p:sp>
        <p:nvSpPr>
          <p:cNvPr id="32" name="矩形: 圆角 12"/>
          <p:cNvSpPr>
            <a:spLocks noChangeAspect="1"/>
          </p:cNvSpPr>
          <p:nvPr>
            <p:custDataLst>
              <p:tags r:id="rId4"/>
            </p:custDataLst>
          </p:nvPr>
        </p:nvSpPr>
        <p:spPr>
          <a:xfrm>
            <a:off x="1443214" y="1685338"/>
            <a:ext cx="1713205" cy="329494"/>
          </a:xfrm>
          <a:prstGeom prst="roundRect">
            <a:avLst>
              <a:gd name="adj" fmla="val 50000"/>
            </a:avLst>
          </a:prstGeom>
          <a:gradFill flip="none" rotWithShape="1">
            <a:gsLst>
              <a:gs pos="0">
                <a:srgbClr val="00B0F0"/>
              </a:gs>
              <a:gs pos="100000">
                <a:srgbClr val="D273B5"/>
              </a:gs>
            </a:gsLst>
            <a:lin ang="0" scaled="1"/>
            <a:tileRect/>
          </a:gradFill>
          <a:ln>
            <a:solidFill>
              <a:schemeClr val="bg1"/>
            </a:solidFill>
          </a:ln>
          <a:effectLst>
            <a:outerShdw blurRad="101600" dist="63500" dir="5400000" algn="t" rotWithShape="0">
              <a:srgbClr val="E09048">
                <a:alpha val="3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b="1" dirty="0">
                <a:latin typeface="微软雅黑" panose="020B0503020204020204" charset="-122"/>
                <a:ea typeface="微软雅黑" panose="020B0503020204020204" charset="-122"/>
                <a:sym typeface="+mn-ea"/>
              </a:rPr>
              <a:t>时代背景</a:t>
            </a:r>
            <a:endParaRPr lang="zh-CN" altLang="en-US" b="1" dirty="0">
              <a:latin typeface="微软雅黑" panose="020B0503020204020204" charset="-122"/>
              <a:ea typeface="微软雅黑" panose="020B0503020204020204" charset="-122"/>
              <a:sym typeface="+mn-ea"/>
            </a:endParaRPr>
          </a:p>
        </p:txBody>
      </p:sp>
      <p:pic>
        <p:nvPicPr>
          <p:cNvPr id="12" name="图片 11" descr="(横版-黑字)基金会logo"/>
          <p:cNvPicPr>
            <a:picLocks noChangeAspect="1"/>
          </p:cNvPicPr>
          <p:nvPr userDrawn="1"/>
        </p:nvPicPr>
        <p:blipFill>
          <a:blip r:embed="rId5"/>
          <a:stretch>
            <a:fillRect/>
          </a:stretch>
        </p:blipFill>
        <p:spPr>
          <a:xfrm>
            <a:off x="9207500" y="83820"/>
            <a:ext cx="2785110" cy="561975"/>
          </a:xfrm>
          <a:prstGeom prst="rect">
            <a:avLst/>
          </a:prstGeom>
        </p:spPr>
      </p:pic>
      <p:sp>
        <p:nvSpPr>
          <p:cNvPr id="15" name="文本框 14"/>
          <p:cNvSpPr txBox="1"/>
          <p:nvPr>
            <p:custDataLst>
              <p:tags r:id="rId6"/>
            </p:custDataLst>
          </p:nvPr>
        </p:nvSpPr>
        <p:spPr>
          <a:xfrm>
            <a:off x="268605" y="51435"/>
            <a:ext cx="6044565" cy="645160"/>
          </a:xfrm>
          <a:prstGeom prst="rect">
            <a:avLst/>
          </a:prstGeom>
          <a:noFill/>
        </p:spPr>
        <p:txBody>
          <a:bodyPr wrap="square" rtlCol="0">
            <a:spAutoFit/>
          </a:bodyPr>
          <a:p>
            <a:pPr indent="0" algn="l" fontAlgn="auto">
              <a:lnSpc>
                <a:spcPct val="100000"/>
              </a:lnSpc>
            </a:pPr>
            <a:r>
              <a:rPr lang="zh-CN" altLang="en-US" sz="3600" b="1" dirty="0">
                <a:solidFill>
                  <a:schemeClr val="bg1"/>
                </a:solidFill>
                <a:latin typeface="微软雅黑" panose="020B0503020204020204" charset="-122"/>
                <a:ea typeface="微软雅黑" panose="020B0503020204020204" charset="-122"/>
                <a:sym typeface="+mn-ea"/>
              </a:rPr>
              <a:t>背景和</a:t>
            </a:r>
            <a:r>
              <a:rPr lang="zh-CN" altLang="en-US" sz="3600" b="1" dirty="0">
                <a:solidFill>
                  <a:schemeClr val="bg1"/>
                </a:solidFill>
                <a:latin typeface="微软雅黑" panose="020B0503020204020204" charset="-122"/>
                <a:ea typeface="微软雅黑" panose="020B0503020204020204" charset="-122"/>
                <a:sym typeface="+mn-ea"/>
              </a:rPr>
              <a:t>意义</a:t>
            </a:r>
            <a:endParaRPr lang="zh-CN" altLang="en-US" sz="3600" b="1" dirty="0">
              <a:solidFill>
                <a:schemeClr val="bg1"/>
              </a:solidFill>
              <a:latin typeface="微软雅黑" panose="020B0503020204020204" charset="-122"/>
              <a:ea typeface="微软雅黑" panose="020B0503020204020204" charset="-122"/>
              <a:sym typeface="+mn-ea"/>
            </a:endParaRPr>
          </a:p>
        </p:txBody>
      </p:sp>
      <p:sp>
        <p:nvSpPr>
          <p:cNvPr id="16" name="矩形: 圆角 5"/>
          <p:cNvSpPr>
            <a:spLocks noChangeAspect="1"/>
          </p:cNvSpPr>
          <p:nvPr>
            <p:custDataLst>
              <p:tags r:id="rId7"/>
            </p:custDataLst>
          </p:nvPr>
        </p:nvSpPr>
        <p:spPr>
          <a:xfrm>
            <a:off x="4366260" y="1511935"/>
            <a:ext cx="3461385" cy="4620260"/>
          </a:xfrm>
          <a:prstGeom prst="roundRect">
            <a:avLst>
              <a:gd name="adj" fmla="val 2931"/>
            </a:avLst>
          </a:prstGeom>
          <a:solidFill>
            <a:schemeClr val="bg1"/>
          </a:solidFill>
          <a:ln>
            <a:solidFill>
              <a:srgbClr val="00B0F0"/>
            </a:solidFill>
          </a:ln>
          <a:effectLst>
            <a:outerShdw blurRad="215900" dist="152400" dir="5400000" sx="97000" sy="97000" algn="t" rotWithShape="0">
              <a:schemeClr val="accent2">
                <a:alpha val="31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20000"/>
              </a:lnSpc>
            </a:pPr>
            <a:endParaRPr lang="zh-CN" altLang="en-US"/>
          </a:p>
        </p:txBody>
      </p:sp>
      <p:sp>
        <p:nvSpPr>
          <p:cNvPr id="17" name="矩形 16"/>
          <p:cNvSpPr/>
          <p:nvPr>
            <p:custDataLst>
              <p:tags r:id="rId8"/>
            </p:custDataLst>
          </p:nvPr>
        </p:nvSpPr>
        <p:spPr>
          <a:xfrm flipV="1">
            <a:off x="4822190" y="6095365"/>
            <a:ext cx="2520000" cy="36000"/>
          </a:xfrm>
          <a:prstGeom prst="rect">
            <a:avLst/>
          </a:prstGeom>
          <a:gradFill>
            <a:gsLst>
              <a:gs pos="100000">
                <a:srgbClr val="D273B5"/>
              </a:gs>
              <a:gs pos="2000">
                <a:srgbClr val="1384CA"/>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lnSpc>
                <a:spcPct val="120000"/>
              </a:lnSpc>
            </a:pPr>
            <a:endParaRPr lang="zh-CN" altLang="en-US"/>
          </a:p>
        </p:txBody>
      </p:sp>
      <p:sp>
        <p:nvSpPr>
          <p:cNvPr id="18" name="文本框 17"/>
          <p:cNvSpPr txBox="1">
            <a:spLocks noChangeAspect="1"/>
          </p:cNvSpPr>
          <p:nvPr>
            <p:custDataLst>
              <p:tags r:id="rId9"/>
            </p:custDataLst>
          </p:nvPr>
        </p:nvSpPr>
        <p:spPr>
          <a:xfrm flipH="1">
            <a:off x="4622165" y="2212975"/>
            <a:ext cx="2926080" cy="3830955"/>
          </a:xfrm>
          <a:prstGeom prst="rect">
            <a:avLst/>
          </a:prstGeom>
          <a:noFill/>
        </p:spPr>
        <p:txBody>
          <a:bodyPr wrap="square" rtlCol="0">
            <a:spAutoFit/>
          </a:bodyPr>
          <a:p>
            <a:pPr marR="0" indent="0" algn="just" fontAlgn="auto">
              <a:lnSpc>
                <a:spcPct val="150000"/>
              </a:lnSpc>
              <a:spcBef>
                <a:spcPts val="0"/>
              </a:spcBef>
              <a:spcAft>
                <a:spcPts val="0"/>
              </a:spcAft>
            </a:pPr>
            <a:r>
              <a:rPr lang="zh-CN" altLang="en-US" sz="1800" kern="100" dirty="0">
                <a:effectLst/>
                <a:latin typeface="微软雅黑" panose="020B0503020204020204" charset="-122"/>
                <a:ea typeface="微软雅黑" panose="020B0503020204020204" charset="-122"/>
                <a:cs typeface="Times New Roman" panose="02020603050405020304" charset="0"/>
              </a:rPr>
              <a:t>在开源项目生态中，健康程度是核心指标。本项目体系里，管理者凭借项目响应能力把控协作节奏，依靠新贡献者数量波动</a:t>
            </a:r>
            <a:r>
              <a:rPr lang="zh-CN" altLang="en-US" sz="1800" kern="100" dirty="0">
                <a:effectLst/>
                <a:latin typeface="微软雅黑" panose="020B0503020204020204" charset="-122"/>
                <a:ea typeface="微软雅黑" panose="020B0503020204020204" charset="-122"/>
                <a:cs typeface="Times New Roman" panose="02020603050405020304" charset="0"/>
              </a:rPr>
              <a:t>洞察磁吸效应，靠巴士系数评估依赖风险，借助发展趋势值洞悉走向，以此分析</a:t>
            </a:r>
            <a:r>
              <a:rPr lang="zh-CN" altLang="en-US" sz="1800" kern="100" dirty="0">
                <a:effectLst/>
                <a:latin typeface="微软雅黑" panose="020B0503020204020204" charset="-122"/>
                <a:ea typeface="微软雅黑" panose="020B0503020204020204" charset="-122"/>
                <a:cs typeface="Times New Roman" panose="02020603050405020304" charset="0"/>
              </a:rPr>
              <a:t>问题根源，更好管理开源项目。</a:t>
            </a:r>
            <a:r>
              <a:rPr lang="en-US" altLang="zh-CN" sz="1800" kern="100" dirty="0">
                <a:effectLst/>
                <a:latin typeface="微软雅黑" panose="020B0503020204020204" charset="-122"/>
                <a:ea typeface="微软雅黑" panose="020B0503020204020204" charset="-122"/>
                <a:cs typeface="Times New Roman" panose="02020603050405020304" charset="0"/>
              </a:rPr>
              <a:t> </a:t>
            </a:r>
            <a:r>
              <a:rPr lang="en-US" altLang="zh-CN" sz="1800" kern="100" dirty="0">
                <a:effectLst/>
                <a:latin typeface="微软雅黑" panose="020B0503020204020204" charset="-122"/>
                <a:ea typeface="微软雅黑" panose="020B0503020204020204" charset="-122"/>
                <a:cs typeface="Times New Roman" panose="02020603050405020304" charset="0"/>
              </a:rPr>
              <a:t> </a:t>
            </a:r>
            <a:endParaRPr lang="en-US" altLang="zh-CN" sz="1800" kern="100" dirty="0">
              <a:effectLst/>
              <a:latin typeface="微软雅黑" panose="020B0503020204020204" charset="-122"/>
              <a:ea typeface="微软雅黑" panose="020B0503020204020204" charset="-122"/>
              <a:cs typeface="Times New Roman" panose="02020603050405020304" charset="0"/>
            </a:endParaRPr>
          </a:p>
        </p:txBody>
      </p:sp>
      <p:sp>
        <p:nvSpPr>
          <p:cNvPr id="19" name="矩形: 圆角 12"/>
          <p:cNvSpPr>
            <a:spLocks noChangeAspect="1"/>
          </p:cNvSpPr>
          <p:nvPr>
            <p:custDataLst>
              <p:tags r:id="rId10"/>
            </p:custDataLst>
          </p:nvPr>
        </p:nvSpPr>
        <p:spPr>
          <a:xfrm>
            <a:off x="5239879" y="1685338"/>
            <a:ext cx="1713205" cy="329494"/>
          </a:xfrm>
          <a:prstGeom prst="roundRect">
            <a:avLst>
              <a:gd name="adj" fmla="val 50000"/>
            </a:avLst>
          </a:prstGeom>
          <a:gradFill flip="none" rotWithShape="1">
            <a:gsLst>
              <a:gs pos="0">
                <a:srgbClr val="00B0F0"/>
              </a:gs>
              <a:gs pos="100000">
                <a:srgbClr val="D273B5"/>
              </a:gs>
            </a:gsLst>
            <a:lin ang="0" scaled="1"/>
            <a:tileRect/>
          </a:gradFill>
          <a:ln>
            <a:solidFill>
              <a:schemeClr val="bg1"/>
            </a:solidFill>
          </a:ln>
          <a:effectLst>
            <a:outerShdw blurRad="101600" dist="63500" dir="5400000" algn="t" rotWithShape="0">
              <a:srgbClr val="E09048">
                <a:alpha val="3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b="1" dirty="0">
                <a:latin typeface="微软雅黑" panose="020B0503020204020204" charset="-122"/>
                <a:ea typeface="微软雅黑" panose="020B0503020204020204" charset="-122"/>
                <a:sym typeface="+mn-ea"/>
              </a:rPr>
              <a:t>关键指标</a:t>
            </a:r>
            <a:endParaRPr lang="zh-CN" altLang="en-US" b="1" dirty="0">
              <a:latin typeface="微软雅黑" panose="020B0503020204020204" charset="-122"/>
              <a:ea typeface="微软雅黑" panose="020B0503020204020204" charset="-122"/>
              <a:sym typeface="+mn-ea"/>
            </a:endParaRPr>
          </a:p>
        </p:txBody>
      </p:sp>
      <p:sp>
        <p:nvSpPr>
          <p:cNvPr id="21" name="矩形: 圆角 5"/>
          <p:cNvSpPr>
            <a:spLocks noChangeAspect="1"/>
          </p:cNvSpPr>
          <p:nvPr>
            <p:custDataLst>
              <p:tags r:id="rId11"/>
            </p:custDataLst>
          </p:nvPr>
        </p:nvSpPr>
        <p:spPr>
          <a:xfrm>
            <a:off x="8148320" y="1511300"/>
            <a:ext cx="3461385" cy="4620260"/>
          </a:xfrm>
          <a:prstGeom prst="roundRect">
            <a:avLst>
              <a:gd name="adj" fmla="val 2931"/>
            </a:avLst>
          </a:prstGeom>
          <a:solidFill>
            <a:schemeClr val="bg1"/>
          </a:solidFill>
          <a:ln>
            <a:solidFill>
              <a:srgbClr val="00B0F0"/>
            </a:solidFill>
          </a:ln>
          <a:effectLst>
            <a:outerShdw blurRad="215900" dist="152400" dir="5400000" sx="97000" sy="97000" algn="t" rotWithShape="0">
              <a:schemeClr val="accent2">
                <a:alpha val="31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20000"/>
              </a:lnSpc>
            </a:pPr>
            <a:endParaRPr lang="zh-CN" altLang="en-US"/>
          </a:p>
        </p:txBody>
      </p:sp>
      <p:sp>
        <p:nvSpPr>
          <p:cNvPr id="22" name="矩形 21"/>
          <p:cNvSpPr/>
          <p:nvPr>
            <p:custDataLst>
              <p:tags r:id="rId12"/>
            </p:custDataLst>
          </p:nvPr>
        </p:nvSpPr>
        <p:spPr>
          <a:xfrm flipV="1">
            <a:off x="8604250" y="6094730"/>
            <a:ext cx="2520000" cy="36000"/>
          </a:xfrm>
          <a:prstGeom prst="rect">
            <a:avLst/>
          </a:prstGeom>
          <a:gradFill>
            <a:gsLst>
              <a:gs pos="100000">
                <a:srgbClr val="D273B5"/>
              </a:gs>
              <a:gs pos="2000">
                <a:srgbClr val="1384CA"/>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lnSpc>
                <a:spcPct val="120000"/>
              </a:lnSpc>
            </a:pPr>
            <a:endParaRPr lang="zh-CN" altLang="en-US"/>
          </a:p>
        </p:txBody>
      </p:sp>
      <p:sp>
        <p:nvSpPr>
          <p:cNvPr id="23" name="文本框 22"/>
          <p:cNvSpPr txBox="1">
            <a:spLocks noChangeAspect="1"/>
          </p:cNvSpPr>
          <p:nvPr>
            <p:custDataLst>
              <p:tags r:id="rId13"/>
            </p:custDataLst>
          </p:nvPr>
        </p:nvSpPr>
        <p:spPr>
          <a:xfrm flipH="1">
            <a:off x="8404225" y="2212340"/>
            <a:ext cx="2926080" cy="3830955"/>
          </a:xfrm>
          <a:prstGeom prst="rect">
            <a:avLst/>
          </a:prstGeom>
          <a:noFill/>
        </p:spPr>
        <p:txBody>
          <a:bodyPr wrap="square" rtlCol="0">
            <a:spAutoFit/>
          </a:bodyPr>
          <a:p>
            <a:pPr marR="0" indent="0" algn="just" fontAlgn="auto">
              <a:lnSpc>
                <a:spcPct val="150000"/>
              </a:lnSpc>
              <a:spcBef>
                <a:spcPts val="0"/>
              </a:spcBef>
              <a:spcAft>
                <a:spcPts val="0"/>
              </a:spcAft>
            </a:pPr>
            <a:r>
              <a:rPr lang="zh-CN" altLang="en-US" sz="1800" kern="100" dirty="0">
                <a:effectLst/>
                <a:latin typeface="微软雅黑" panose="020B0503020204020204" charset="-122"/>
                <a:ea typeface="微软雅黑" panose="020B0503020204020204" charset="-122"/>
                <a:cs typeface="Times New Roman" panose="02020603050405020304" charset="0"/>
              </a:rPr>
              <a:t>开源软件领域亟待构建精准客观的开源项目健康评估体系，其必要性与迫切性凸显。该体系考量多关键要素，对数据</a:t>
            </a:r>
            <a:r>
              <a:rPr lang="zh-CN" altLang="en-US" sz="1800" kern="100" dirty="0">
                <a:effectLst/>
                <a:latin typeface="微软雅黑" panose="020B0503020204020204" charset="-122"/>
                <a:ea typeface="微软雅黑" panose="020B0503020204020204" charset="-122"/>
                <a:cs typeface="Times New Roman" panose="02020603050405020304" charset="0"/>
              </a:rPr>
              <a:t>进行清洗与标准化处理，综合核心指标洞察健康程度，为资源调配等奠定基础，保障开源项目持续、稳定且健康发展，对行业意义重大。</a:t>
            </a:r>
            <a:r>
              <a:rPr lang="en-US" altLang="zh-CN" sz="1800" kern="100" dirty="0">
                <a:effectLst/>
                <a:latin typeface="微软雅黑" panose="020B0503020204020204" charset="-122"/>
                <a:ea typeface="微软雅黑" panose="020B0503020204020204" charset="-122"/>
                <a:cs typeface="Times New Roman" panose="02020603050405020304" charset="0"/>
              </a:rPr>
              <a:t> </a:t>
            </a:r>
            <a:r>
              <a:rPr lang="en-US" altLang="zh-CN" sz="1800" kern="100" dirty="0">
                <a:effectLst/>
                <a:latin typeface="微软雅黑" panose="020B0503020204020204" charset="-122"/>
                <a:ea typeface="微软雅黑" panose="020B0503020204020204" charset="-122"/>
                <a:cs typeface="Times New Roman" panose="02020603050405020304" charset="0"/>
              </a:rPr>
              <a:t> </a:t>
            </a:r>
            <a:endParaRPr lang="en-US" altLang="zh-CN" sz="1800" kern="100" dirty="0">
              <a:effectLst/>
              <a:latin typeface="微软雅黑" panose="020B0503020204020204" charset="-122"/>
              <a:ea typeface="微软雅黑" panose="020B0503020204020204" charset="-122"/>
              <a:cs typeface="Times New Roman" panose="02020603050405020304" charset="0"/>
            </a:endParaRPr>
          </a:p>
        </p:txBody>
      </p:sp>
      <p:sp>
        <p:nvSpPr>
          <p:cNvPr id="24" name="矩形: 圆角 12"/>
          <p:cNvSpPr>
            <a:spLocks noChangeAspect="1"/>
          </p:cNvSpPr>
          <p:nvPr>
            <p:custDataLst>
              <p:tags r:id="rId14"/>
            </p:custDataLst>
          </p:nvPr>
        </p:nvSpPr>
        <p:spPr>
          <a:xfrm>
            <a:off x="9007334" y="1685338"/>
            <a:ext cx="1713205" cy="329494"/>
          </a:xfrm>
          <a:prstGeom prst="roundRect">
            <a:avLst>
              <a:gd name="adj" fmla="val 50000"/>
            </a:avLst>
          </a:prstGeom>
          <a:gradFill flip="none" rotWithShape="1">
            <a:gsLst>
              <a:gs pos="0">
                <a:srgbClr val="00B0F0"/>
              </a:gs>
              <a:gs pos="100000">
                <a:srgbClr val="D273B5"/>
              </a:gs>
            </a:gsLst>
            <a:lin ang="0" scaled="1"/>
            <a:tileRect/>
          </a:gradFill>
          <a:ln>
            <a:solidFill>
              <a:schemeClr val="bg1"/>
            </a:solidFill>
          </a:ln>
          <a:effectLst>
            <a:outerShdw blurRad="101600" dist="63500" dir="5400000" algn="t" rotWithShape="0">
              <a:srgbClr val="E09048">
                <a:alpha val="3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b="1" dirty="0">
                <a:latin typeface="微软雅黑" panose="020B0503020204020204" charset="-122"/>
                <a:ea typeface="微软雅黑" panose="020B0503020204020204" charset="-122"/>
                <a:sym typeface="+mn-ea"/>
              </a:rPr>
              <a:t>意义</a:t>
            </a:r>
            <a:endParaRPr lang="zh-CN" altLang="en-US" b="1" dirty="0">
              <a:latin typeface="微软雅黑" panose="020B0503020204020204" charset="-122"/>
              <a:ea typeface="微软雅黑" panose="020B0503020204020204" charset="-122"/>
              <a:sym typeface="+mn-ea"/>
            </a:endParaRPr>
          </a:p>
        </p:txBody>
      </p:sp>
    </p:spTree>
  </p:cSld>
  <p:clrMapOvr>
    <a:masterClrMapping/>
  </p:clrMapOvr>
  <p:timing>
    <p:tnLst>
      <p:par>
        <p:cTn id="1" dur="indefinite" restart="never" nodeType="tmRoot"/>
      </p:par>
    </p:tnLst>
    <p:bldLst>
      <p:bldP spid="20" grpId="0" bldLvl="0" animBg="1"/>
      <p:bldP spid="1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rot="5400000">
            <a:off x="5732145" y="-5731510"/>
            <a:ext cx="728980" cy="12192635"/>
          </a:xfrm>
          <a:prstGeom prst="rect">
            <a:avLst/>
          </a:prstGeom>
          <a:gradFill>
            <a:gsLst>
              <a:gs pos="22000">
                <a:srgbClr val="2CA5FF"/>
              </a:gs>
              <a:gs pos="100000">
                <a:schemeClr val="bg1"/>
              </a:gs>
            </a:gsLst>
            <a:lin ang="162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solidFill>
                <a:schemeClr val="bg1"/>
              </a:solidFill>
              <a:highlight>
                <a:srgbClr val="008000"/>
              </a:highlight>
            </a:endParaRPr>
          </a:p>
        </p:txBody>
      </p:sp>
      <p:pic>
        <p:nvPicPr>
          <p:cNvPr id="12" name="图片 11" descr="(横版-黑字)基金会logo"/>
          <p:cNvPicPr>
            <a:picLocks noChangeAspect="1"/>
          </p:cNvPicPr>
          <p:nvPr userDrawn="1"/>
        </p:nvPicPr>
        <p:blipFill>
          <a:blip r:embed="rId1"/>
          <a:stretch>
            <a:fillRect/>
          </a:stretch>
        </p:blipFill>
        <p:spPr>
          <a:xfrm>
            <a:off x="9207500" y="83820"/>
            <a:ext cx="2785110" cy="561975"/>
          </a:xfrm>
          <a:prstGeom prst="rect">
            <a:avLst/>
          </a:prstGeom>
        </p:spPr>
      </p:pic>
      <p:sp>
        <p:nvSpPr>
          <p:cNvPr id="15" name="文本框 14"/>
          <p:cNvSpPr txBox="1"/>
          <p:nvPr>
            <p:custDataLst>
              <p:tags r:id="rId2"/>
            </p:custDataLst>
          </p:nvPr>
        </p:nvSpPr>
        <p:spPr>
          <a:xfrm>
            <a:off x="268605" y="51435"/>
            <a:ext cx="6044565" cy="645160"/>
          </a:xfrm>
          <a:prstGeom prst="rect">
            <a:avLst/>
          </a:prstGeom>
          <a:noFill/>
        </p:spPr>
        <p:txBody>
          <a:bodyPr wrap="square" rtlCol="0">
            <a:spAutoFit/>
          </a:bodyPr>
          <a:p>
            <a:pPr indent="0" algn="l" fontAlgn="auto">
              <a:lnSpc>
                <a:spcPct val="100000"/>
              </a:lnSpc>
            </a:pPr>
            <a:r>
              <a:rPr lang="zh-CN" altLang="en-US" sz="3600" b="1" dirty="0">
                <a:solidFill>
                  <a:schemeClr val="bg1"/>
                </a:solidFill>
                <a:latin typeface="微软雅黑" panose="020B0503020204020204" charset="-122"/>
                <a:ea typeface="微软雅黑" panose="020B0503020204020204" charset="-122"/>
                <a:sym typeface="+mn-ea"/>
              </a:rPr>
              <a:t>目标</a:t>
            </a:r>
            <a:endParaRPr lang="zh-CN" altLang="en-US" sz="3600" b="1" dirty="0">
              <a:solidFill>
                <a:schemeClr val="bg1"/>
              </a:solidFill>
              <a:latin typeface="微软雅黑" panose="020B0503020204020204" charset="-122"/>
              <a:ea typeface="微软雅黑" panose="020B0503020204020204" charset="-122"/>
              <a:sym typeface="+mn-ea"/>
            </a:endParaRPr>
          </a:p>
        </p:txBody>
      </p:sp>
      <p:grpSp>
        <p:nvGrpSpPr>
          <p:cNvPr id="9" name="组合 8"/>
          <p:cNvGrpSpPr/>
          <p:nvPr/>
        </p:nvGrpSpPr>
        <p:grpSpPr>
          <a:xfrm>
            <a:off x="892380" y="1454132"/>
            <a:ext cx="5203620" cy="1188698"/>
            <a:chOff x="307928" y="3243466"/>
            <a:chExt cx="3588472" cy="551407"/>
          </a:xfrm>
        </p:grpSpPr>
        <p:sp>
          <p:nvSpPr>
            <p:cNvPr id="4" name="平行四边形 3"/>
            <p:cNvSpPr/>
            <p:nvPr/>
          </p:nvSpPr>
          <p:spPr>
            <a:xfrm>
              <a:off x="412459" y="3333897"/>
              <a:ext cx="3483941" cy="460976"/>
            </a:xfrm>
            <a:prstGeom prst="parallelogram">
              <a:avLst/>
            </a:prstGeom>
            <a:gradFill>
              <a:gsLst>
                <a:gs pos="0">
                  <a:srgbClr val="1384CA"/>
                </a:gs>
                <a:gs pos="99000">
                  <a:srgbClr val="1384CA"/>
                </a:gs>
              </a:gsLst>
              <a:lin ang="2700000" scaled="1"/>
            </a:gradFill>
            <a:ln w="16109">
              <a:solidFill>
                <a:srgbClr val="F9E7C7"/>
              </a:solidFill>
            </a:ln>
            <a:effectLst/>
          </p:spPr>
          <p:style>
            <a:lnRef idx="2">
              <a:schemeClr val="accent1">
                <a:shade val="50000"/>
              </a:schemeClr>
            </a:lnRef>
            <a:fillRef idx="1">
              <a:schemeClr val="accent1"/>
            </a:fillRef>
            <a:effectRef idx="0">
              <a:schemeClr val="accent1"/>
            </a:effectRef>
            <a:fontRef idx="minor">
              <a:schemeClr val="lt1"/>
            </a:fontRef>
          </p:style>
          <p:txBody>
            <a:bodyPr lIns="115983" tIns="57992" rIns="115983" bIns="57992" rtlCol="0" anchor="ctr"/>
            <a:p>
              <a:pPr marL="0" marR="0" lvl="0" indent="0" algn="ctr" defTabSz="914400" rtl="0" eaLnBrk="1" fontAlgn="auto" latinLnBrk="0" hangingPunct="1">
                <a:lnSpc>
                  <a:spcPct val="100000"/>
                </a:lnSpc>
                <a:spcBef>
                  <a:spcPts val="0"/>
                </a:spcBef>
                <a:buClrTx/>
                <a:buSzTx/>
                <a:buFontTx/>
                <a:buNone/>
                <a:defRPr/>
              </a:pPr>
              <a:endParaRPr kumimoji="0" lang="zh-CN" altLang="en-US" sz="2285"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endParaRPr>
            </a:p>
          </p:txBody>
        </p:sp>
        <p:sp>
          <p:nvSpPr>
            <p:cNvPr id="5" name="平行四边形 4"/>
            <p:cNvSpPr/>
            <p:nvPr/>
          </p:nvSpPr>
          <p:spPr>
            <a:xfrm>
              <a:off x="307928" y="3243466"/>
              <a:ext cx="3483941" cy="460976"/>
            </a:xfrm>
            <a:prstGeom prst="parallelogram">
              <a:avLst/>
            </a:prstGeom>
            <a:gradFill flip="none" rotWithShape="1">
              <a:gsLst>
                <a:gs pos="0">
                  <a:srgbClr val="0070C0"/>
                </a:gs>
                <a:gs pos="100000">
                  <a:srgbClr val="D273B5"/>
                </a:gs>
              </a:gsLst>
              <a:lin ang="0" scaled="1"/>
              <a:tileRect/>
            </a:gradFill>
            <a:ln w="16109">
              <a:solidFill>
                <a:srgbClr val="F9E7C7"/>
              </a:solidFill>
            </a:ln>
            <a:effectLst/>
          </p:spPr>
          <p:style>
            <a:lnRef idx="2">
              <a:schemeClr val="accent1">
                <a:shade val="50000"/>
              </a:schemeClr>
            </a:lnRef>
            <a:fillRef idx="1">
              <a:schemeClr val="accent1"/>
            </a:fillRef>
            <a:effectRef idx="0">
              <a:schemeClr val="accent1"/>
            </a:effectRef>
            <a:fontRef idx="minor">
              <a:schemeClr val="lt1"/>
            </a:fontRef>
          </p:style>
          <p:txBody>
            <a:bodyPr lIns="115983" tIns="57992" rIns="115983" bIns="57992" rtlCol="0" anchor="ctr"/>
            <a:p>
              <a:pPr marL="0" marR="0" lvl="0" indent="0" algn="ctr" defTabSz="914400" rtl="0" eaLnBrk="1" fontAlgn="auto" latinLnBrk="0" hangingPunct="1">
                <a:lnSpc>
                  <a:spcPct val="100000"/>
                </a:lnSpc>
                <a:spcBef>
                  <a:spcPts val="0"/>
                </a:spcBef>
                <a:buClrTx/>
                <a:buSzTx/>
                <a:buFontTx/>
                <a:buNone/>
                <a:defRPr/>
              </a:pPr>
              <a:endParaRPr kumimoji="0" lang="zh-CN" altLang="en-US" sz="2285"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endParaRPr>
            </a:p>
          </p:txBody>
        </p:sp>
        <p:sp>
          <p:nvSpPr>
            <p:cNvPr id="6" name="文本框 5"/>
            <p:cNvSpPr txBox="1"/>
            <p:nvPr/>
          </p:nvSpPr>
          <p:spPr>
            <a:xfrm>
              <a:off x="514983" y="3400162"/>
              <a:ext cx="3069831" cy="142567"/>
            </a:xfrm>
            <a:prstGeom prst="rect">
              <a:avLst/>
            </a:prstGeom>
            <a:noFill/>
            <a:effectLst/>
          </p:spPr>
          <p:txBody>
            <a:bodyPr wrap="square" lIns="0" tIns="0" rIns="0" bIns="0" rtlCol="0">
              <a:spAutoFit/>
            </a:bodyPr>
            <a:p>
              <a:pPr marL="0" marR="0" lvl="0" indent="0" algn="ctr" defTabSz="914400" rtl="0" eaLnBrk="1" fontAlgn="auto" latinLnBrk="0" hangingPunct="1">
                <a:lnSpc>
                  <a:spcPct val="100000"/>
                </a:lnSpc>
                <a:spcBef>
                  <a:spcPts val="0"/>
                </a:spcBef>
                <a:buClrTx/>
                <a:buSzTx/>
                <a:buFontTx/>
                <a:buNone/>
                <a:defRPr/>
              </a:pPr>
              <a:r>
                <a:rPr kumimoji="0" lang="zh-CN" altLang="en-US" sz="2000" b="1" i="0" u="none" strike="noStrike" kern="1200" cap="none" spc="0" normalizeH="0" baseline="0" noProof="0" dirty="0">
                  <a:ln>
                    <a:noFill/>
                  </a:ln>
                  <a:solidFill>
                    <a:schemeClr val="bg1"/>
                  </a:solidFill>
                  <a:effectLst/>
                  <a:uLnTx/>
                  <a:uFillTx/>
                  <a:latin typeface="微软雅黑" panose="020B0503020204020204" charset="-122"/>
                  <a:ea typeface="微软雅黑" panose="020B0503020204020204" charset="-122"/>
                </a:rPr>
                <a:t>一、分析开源大数据，提出关键指标</a:t>
              </a:r>
              <a:endParaRPr kumimoji="0" lang="zh-CN" altLang="en-US" sz="2000" b="1" i="0" u="none" strike="noStrike" kern="1200" cap="none" spc="0" normalizeH="0" baseline="0" noProof="0" dirty="0">
                <a:ln>
                  <a:noFill/>
                </a:ln>
                <a:solidFill>
                  <a:schemeClr val="bg1"/>
                </a:solidFill>
                <a:effectLst/>
                <a:uLnTx/>
                <a:uFillTx/>
                <a:latin typeface="微软雅黑" panose="020B0503020204020204" charset="-122"/>
                <a:ea typeface="微软雅黑" panose="020B0503020204020204" charset="-122"/>
              </a:endParaRPr>
            </a:p>
          </p:txBody>
        </p:sp>
      </p:grpSp>
      <p:grpSp>
        <p:nvGrpSpPr>
          <p:cNvPr id="29" name="组合 28"/>
          <p:cNvGrpSpPr/>
          <p:nvPr/>
        </p:nvGrpSpPr>
        <p:grpSpPr>
          <a:xfrm>
            <a:off x="892380" y="3264517"/>
            <a:ext cx="5203620" cy="1188698"/>
            <a:chOff x="307928" y="3243466"/>
            <a:chExt cx="3588472" cy="551407"/>
          </a:xfrm>
        </p:grpSpPr>
        <p:sp>
          <p:nvSpPr>
            <p:cNvPr id="30" name="平行四边形 29"/>
            <p:cNvSpPr/>
            <p:nvPr/>
          </p:nvSpPr>
          <p:spPr>
            <a:xfrm>
              <a:off x="412459" y="3333897"/>
              <a:ext cx="3483941" cy="460976"/>
            </a:xfrm>
            <a:prstGeom prst="parallelogram">
              <a:avLst/>
            </a:prstGeom>
            <a:gradFill>
              <a:gsLst>
                <a:gs pos="0">
                  <a:srgbClr val="1384CA"/>
                </a:gs>
                <a:gs pos="99000">
                  <a:srgbClr val="1384CA"/>
                </a:gs>
              </a:gsLst>
              <a:lin ang="2700000" scaled="1"/>
            </a:gradFill>
            <a:ln w="16109">
              <a:solidFill>
                <a:srgbClr val="F9E7C7"/>
              </a:solidFill>
            </a:ln>
            <a:effectLst/>
          </p:spPr>
          <p:style>
            <a:lnRef idx="2">
              <a:schemeClr val="accent1">
                <a:shade val="50000"/>
              </a:schemeClr>
            </a:lnRef>
            <a:fillRef idx="1">
              <a:schemeClr val="accent1"/>
            </a:fillRef>
            <a:effectRef idx="0">
              <a:schemeClr val="accent1"/>
            </a:effectRef>
            <a:fontRef idx="minor">
              <a:schemeClr val="lt1"/>
            </a:fontRef>
          </p:style>
          <p:txBody>
            <a:bodyPr lIns="115983" tIns="57992" rIns="115983" bIns="57992" rtlCol="0" anchor="ctr"/>
            <a:p>
              <a:pPr marL="0" marR="0" lvl="0" indent="0" algn="ctr" defTabSz="914400" rtl="0" eaLnBrk="1" fontAlgn="auto" latinLnBrk="0" hangingPunct="1">
                <a:lnSpc>
                  <a:spcPct val="100000"/>
                </a:lnSpc>
                <a:spcBef>
                  <a:spcPts val="0"/>
                </a:spcBef>
                <a:buClrTx/>
                <a:buSzTx/>
                <a:buFontTx/>
                <a:buNone/>
                <a:defRPr/>
              </a:pPr>
              <a:endParaRPr kumimoji="0" lang="zh-CN" altLang="en-US" sz="2285"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endParaRPr>
            </a:p>
          </p:txBody>
        </p:sp>
        <p:sp>
          <p:nvSpPr>
            <p:cNvPr id="33" name="平行四边形 32"/>
            <p:cNvSpPr/>
            <p:nvPr/>
          </p:nvSpPr>
          <p:spPr>
            <a:xfrm>
              <a:off x="307928" y="3243466"/>
              <a:ext cx="3483941" cy="460976"/>
            </a:xfrm>
            <a:prstGeom prst="parallelogram">
              <a:avLst/>
            </a:prstGeom>
            <a:gradFill flip="none" rotWithShape="1">
              <a:gsLst>
                <a:gs pos="0">
                  <a:srgbClr val="0070C0"/>
                </a:gs>
                <a:gs pos="100000">
                  <a:srgbClr val="D273B5"/>
                </a:gs>
              </a:gsLst>
              <a:lin ang="0" scaled="1"/>
              <a:tileRect/>
            </a:gradFill>
            <a:ln w="16109">
              <a:solidFill>
                <a:srgbClr val="F9E7C7"/>
              </a:solidFill>
            </a:ln>
            <a:effectLst/>
          </p:spPr>
          <p:style>
            <a:lnRef idx="2">
              <a:schemeClr val="accent1">
                <a:shade val="50000"/>
              </a:schemeClr>
            </a:lnRef>
            <a:fillRef idx="1">
              <a:schemeClr val="accent1"/>
            </a:fillRef>
            <a:effectRef idx="0">
              <a:schemeClr val="accent1"/>
            </a:effectRef>
            <a:fontRef idx="minor">
              <a:schemeClr val="lt1"/>
            </a:fontRef>
          </p:style>
          <p:txBody>
            <a:bodyPr lIns="115983" tIns="57992" rIns="115983" bIns="57992" rtlCol="0" anchor="ctr"/>
            <a:p>
              <a:pPr marL="0" marR="0" lvl="0" indent="0" algn="ctr" defTabSz="914400" rtl="0" eaLnBrk="1" fontAlgn="auto" latinLnBrk="0" hangingPunct="1">
                <a:lnSpc>
                  <a:spcPct val="100000"/>
                </a:lnSpc>
                <a:spcBef>
                  <a:spcPts val="0"/>
                </a:spcBef>
                <a:buClrTx/>
                <a:buSzTx/>
                <a:buFontTx/>
                <a:buNone/>
                <a:defRPr/>
              </a:pPr>
              <a:endParaRPr kumimoji="0" lang="zh-CN" altLang="en-US" sz="2285"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endParaRPr>
            </a:p>
          </p:txBody>
        </p:sp>
        <p:sp>
          <p:nvSpPr>
            <p:cNvPr id="35" name="文本框 34"/>
            <p:cNvSpPr txBox="1"/>
            <p:nvPr/>
          </p:nvSpPr>
          <p:spPr>
            <a:xfrm>
              <a:off x="514983" y="3400162"/>
              <a:ext cx="3069831" cy="142567"/>
            </a:xfrm>
            <a:prstGeom prst="rect">
              <a:avLst/>
            </a:prstGeom>
            <a:noFill/>
            <a:effectLst/>
          </p:spPr>
          <p:txBody>
            <a:bodyPr wrap="square" lIns="0" tIns="0" rIns="0" bIns="0" rtlCol="0">
              <a:spAutoFit/>
            </a:bodyPr>
            <a:p>
              <a:pPr marL="0" marR="0" lvl="0" indent="0" algn="ctr" defTabSz="914400" rtl="0" eaLnBrk="1" fontAlgn="auto" latinLnBrk="0" hangingPunct="1">
                <a:lnSpc>
                  <a:spcPct val="100000"/>
                </a:lnSpc>
                <a:spcBef>
                  <a:spcPts val="0"/>
                </a:spcBef>
                <a:buClrTx/>
                <a:buSzTx/>
                <a:buFontTx/>
                <a:buNone/>
                <a:defRPr/>
              </a:pPr>
              <a:r>
                <a:rPr kumimoji="0" lang="zh-CN" altLang="en-US" sz="2000" b="1" i="0" u="none" strike="noStrike" kern="1200" cap="none" spc="0" normalizeH="0" baseline="0" noProof="0" dirty="0">
                  <a:ln>
                    <a:noFill/>
                  </a:ln>
                  <a:solidFill>
                    <a:schemeClr val="bg1"/>
                  </a:solidFill>
                  <a:effectLst/>
                  <a:uLnTx/>
                  <a:uFillTx/>
                  <a:latin typeface="微软雅黑" panose="020B0503020204020204" charset="-122"/>
                  <a:ea typeface="微软雅黑" panose="020B0503020204020204" charset="-122"/>
                </a:rPr>
                <a:t>二、结合客观评估方法，计算关键指标</a:t>
              </a:r>
              <a:endParaRPr kumimoji="0" lang="zh-CN" altLang="en-US" sz="2000" b="1" i="0" u="none" strike="noStrike" kern="1200" cap="none" spc="0" normalizeH="0" baseline="0" noProof="0" dirty="0">
                <a:ln>
                  <a:noFill/>
                </a:ln>
                <a:solidFill>
                  <a:schemeClr val="bg1"/>
                </a:solidFill>
                <a:effectLst/>
                <a:uLnTx/>
                <a:uFillTx/>
                <a:latin typeface="微软雅黑" panose="020B0503020204020204" charset="-122"/>
                <a:ea typeface="微软雅黑" panose="020B0503020204020204" charset="-122"/>
              </a:endParaRPr>
            </a:p>
          </p:txBody>
        </p:sp>
      </p:grpSp>
      <p:grpSp>
        <p:nvGrpSpPr>
          <p:cNvPr id="36" name="组合 35"/>
          <p:cNvGrpSpPr/>
          <p:nvPr/>
        </p:nvGrpSpPr>
        <p:grpSpPr>
          <a:xfrm>
            <a:off x="892380" y="5108557"/>
            <a:ext cx="5203620" cy="1188698"/>
            <a:chOff x="307928" y="3243466"/>
            <a:chExt cx="3588472" cy="551407"/>
          </a:xfrm>
        </p:grpSpPr>
        <p:sp>
          <p:nvSpPr>
            <p:cNvPr id="37" name="平行四边形 36"/>
            <p:cNvSpPr/>
            <p:nvPr/>
          </p:nvSpPr>
          <p:spPr>
            <a:xfrm>
              <a:off x="412459" y="3333897"/>
              <a:ext cx="3483941" cy="460976"/>
            </a:xfrm>
            <a:prstGeom prst="parallelogram">
              <a:avLst/>
            </a:prstGeom>
            <a:gradFill>
              <a:gsLst>
                <a:gs pos="0">
                  <a:srgbClr val="1384CA"/>
                </a:gs>
                <a:gs pos="99000">
                  <a:srgbClr val="1384CA"/>
                </a:gs>
              </a:gsLst>
              <a:lin ang="2700000" scaled="1"/>
            </a:gradFill>
            <a:ln w="16109">
              <a:solidFill>
                <a:srgbClr val="F9E7C7"/>
              </a:solidFill>
            </a:ln>
            <a:effectLst/>
          </p:spPr>
          <p:style>
            <a:lnRef idx="2">
              <a:schemeClr val="accent1">
                <a:shade val="50000"/>
              </a:schemeClr>
            </a:lnRef>
            <a:fillRef idx="1">
              <a:schemeClr val="accent1"/>
            </a:fillRef>
            <a:effectRef idx="0">
              <a:schemeClr val="accent1"/>
            </a:effectRef>
            <a:fontRef idx="minor">
              <a:schemeClr val="lt1"/>
            </a:fontRef>
          </p:style>
          <p:txBody>
            <a:bodyPr lIns="115983" tIns="57992" rIns="115983" bIns="57992" rtlCol="0" anchor="ctr"/>
            <a:p>
              <a:pPr marL="0" marR="0" lvl="0" indent="0" algn="ctr" defTabSz="914400" rtl="0" eaLnBrk="1" fontAlgn="auto" latinLnBrk="0" hangingPunct="1">
                <a:lnSpc>
                  <a:spcPct val="100000"/>
                </a:lnSpc>
                <a:spcBef>
                  <a:spcPts val="0"/>
                </a:spcBef>
                <a:buClrTx/>
                <a:buSzTx/>
                <a:buFontTx/>
                <a:buNone/>
                <a:defRPr/>
              </a:pPr>
              <a:endParaRPr kumimoji="0" lang="zh-CN" altLang="en-US" sz="2285"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endParaRPr>
            </a:p>
          </p:txBody>
        </p:sp>
        <p:sp>
          <p:nvSpPr>
            <p:cNvPr id="38" name="平行四边形 37"/>
            <p:cNvSpPr/>
            <p:nvPr/>
          </p:nvSpPr>
          <p:spPr>
            <a:xfrm>
              <a:off x="307928" y="3243466"/>
              <a:ext cx="3483941" cy="460976"/>
            </a:xfrm>
            <a:prstGeom prst="parallelogram">
              <a:avLst/>
            </a:prstGeom>
            <a:gradFill flip="none" rotWithShape="1">
              <a:gsLst>
                <a:gs pos="0">
                  <a:srgbClr val="0070C0"/>
                </a:gs>
                <a:gs pos="100000">
                  <a:srgbClr val="D273B5"/>
                </a:gs>
              </a:gsLst>
              <a:lin ang="0" scaled="1"/>
              <a:tileRect/>
            </a:gradFill>
            <a:ln w="16109">
              <a:solidFill>
                <a:srgbClr val="F9E7C7"/>
              </a:solidFill>
            </a:ln>
            <a:effectLst/>
          </p:spPr>
          <p:style>
            <a:lnRef idx="2">
              <a:schemeClr val="accent1">
                <a:shade val="50000"/>
              </a:schemeClr>
            </a:lnRef>
            <a:fillRef idx="1">
              <a:schemeClr val="accent1"/>
            </a:fillRef>
            <a:effectRef idx="0">
              <a:schemeClr val="accent1"/>
            </a:effectRef>
            <a:fontRef idx="minor">
              <a:schemeClr val="lt1"/>
            </a:fontRef>
          </p:style>
          <p:txBody>
            <a:bodyPr lIns="115983" tIns="57992" rIns="115983" bIns="57992" rtlCol="0" anchor="ctr"/>
            <a:p>
              <a:pPr marL="0" marR="0" lvl="0" indent="0" algn="ctr" defTabSz="914400" rtl="0" eaLnBrk="1" fontAlgn="auto" latinLnBrk="0" hangingPunct="1">
                <a:lnSpc>
                  <a:spcPct val="100000"/>
                </a:lnSpc>
                <a:spcBef>
                  <a:spcPts val="0"/>
                </a:spcBef>
                <a:buClrTx/>
                <a:buSzTx/>
                <a:buFontTx/>
                <a:buNone/>
                <a:defRPr/>
              </a:pPr>
              <a:endParaRPr kumimoji="0" lang="zh-CN" altLang="en-US" sz="2285"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endParaRPr>
            </a:p>
          </p:txBody>
        </p:sp>
        <p:sp>
          <p:nvSpPr>
            <p:cNvPr id="39" name="文本框 38"/>
            <p:cNvSpPr txBox="1"/>
            <p:nvPr/>
          </p:nvSpPr>
          <p:spPr>
            <a:xfrm>
              <a:off x="514983" y="3400162"/>
              <a:ext cx="3069831" cy="142567"/>
            </a:xfrm>
            <a:prstGeom prst="rect">
              <a:avLst/>
            </a:prstGeom>
            <a:noFill/>
            <a:effectLst/>
          </p:spPr>
          <p:txBody>
            <a:bodyPr wrap="square" lIns="0" tIns="0" rIns="0" bIns="0" rtlCol="0">
              <a:spAutoFit/>
            </a:bodyPr>
            <a:p>
              <a:pPr marL="0" marR="0" lvl="0" indent="0" algn="ctr" defTabSz="914400" rtl="0" eaLnBrk="1" fontAlgn="auto" latinLnBrk="0" hangingPunct="1">
                <a:lnSpc>
                  <a:spcPct val="100000"/>
                </a:lnSpc>
                <a:spcBef>
                  <a:spcPts val="0"/>
                </a:spcBef>
                <a:buClrTx/>
                <a:buSzTx/>
                <a:buFontTx/>
                <a:buNone/>
                <a:defRPr/>
              </a:pPr>
              <a:r>
                <a:rPr kumimoji="0" lang="zh-CN" altLang="en-US" sz="2000" b="1" i="0" u="none" strike="noStrike" kern="1200" cap="none" spc="0" normalizeH="0" baseline="0" noProof="0" dirty="0">
                  <a:ln>
                    <a:noFill/>
                  </a:ln>
                  <a:solidFill>
                    <a:schemeClr val="bg1"/>
                  </a:solidFill>
                  <a:effectLst/>
                  <a:uLnTx/>
                  <a:uFillTx/>
                  <a:latin typeface="微软雅黑" panose="020B0503020204020204" charset="-122"/>
                  <a:ea typeface="微软雅黑" panose="020B0503020204020204" charset="-122"/>
                </a:rPr>
                <a:t>三、可视化大屏展示，高效数据呈现</a:t>
              </a:r>
              <a:endParaRPr kumimoji="0" lang="zh-CN" altLang="en-US" sz="2000" b="1" i="0" u="none" strike="noStrike" kern="1200" cap="none" spc="0" normalizeH="0" baseline="0" noProof="0" dirty="0">
                <a:ln>
                  <a:noFill/>
                </a:ln>
                <a:solidFill>
                  <a:schemeClr val="bg1"/>
                </a:solidFill>
                <a:effectLst/>
                <a:uLnTx/>
                <a:uFillTx/>
                <a:latin typeface="微软雅黑" panose="020B0503020204020204" charset="-122"/>
                <a:ea typeface="微软雅黑" panose="020B0503020204020204" charset="-122"/>
              </a:endParaRPr>
            </a:p>
          </p:txBody>
        </p:sp>
      </p:grpSp>
      <p:pic>
        <p:nvPicPr>
          <p:cNvPr id="43" name="图片 42" descr="开发网站指示板 (1)"/>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478270" y="1856740"/>
            <a:ext cx="5715000" cy="3810000"/>
          </a:xfrm>
          <a:prstGeom prst="rect">
            <a:avLst/>
          </a:prstGeom>
        </p:spPr>
      </p:pic>
    </p:spTree>
  </p:cSld>
  <p:clrMapOvr>
    <a:masterClrMapping/>
  </p:clrMapOvr>
  <p:timing>
    <p:tnLst>
      <p:par>
        <p:cTn id="1" dur="indefinite" restart="never" nodeType="tmRoot"/>
      </p:par>
    </p:tnLst>
    <p:bldLst>
      <p:bldP spid="20" grpId="0" bldLvl="0" animBg="1"/>
      <p:bldP spid="15"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椭圆 2"/>
          <p:cNvSpPr>
            <a:spLocks noChangeAspect="1"/>
          </p:cNvSpPr>
          <p:nvPr/>
        </p:nvSpPr>
        <p:spPr>
          <a:xfrm>
            <a:off x="1089660" y="2151380"/>
            <a:ext cx="1360360" cy="1360360"/>
          </a:xfrm>
          <a:prstGeom prst="ellipse">
            <a:avLst/>
          </a:prstGeom>
          <a:solidFill>
            <a:srgbClr val="D273B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solidFill>
                <a:schemeClr val="bg1"/>
              </a:solidFill>
              <a:highlight>
                <a:srgbClr val="008000"/>
              </a:highlight>
            </a:endParaRPr>
          </a:p>
        </p:txBody>
      </p:sp>
      <p:sp>
        <p:nvSpPr>
          <p:cNvPr id="6" name="文本框 5"/>
          <p:cNvSpPr txBox="1"/>
          <p:nvPr>
            <p:custDataLst>
              <p:tags r:id="rId1"/>
            </p:custDataLst>
          </p:nvPr>
        </p:nvSpPr>
        <p:spPr>
          <a:xfrm>
            <a:off x="1393825" y="2232025"/>
            <a:ext cx="751840" cy="1198880"/>
          </a:xfrm>
          <a:prstGeom prst="rect">
            <a:avLst/>
          </a:prstGeom>
          <a:noFill/>
        </p:spPr>
        <p:txBody>
          <a:bodyPr wrap="square" rtlCol="0">
            <a:spAutoFit/>
          </a:bodyPr>
          <a:lstStyle/>
          <a:p>
            <a:pPr algn="l">
              <a:lnSpc>
                <a:spcPct val="100000"/>
              </a:lnSpc>
            </a:pPr>
            <a:r>
              <a:rPr lang="en-US" sz="7200" b="1" dirty="0">
                <a:solidFill>
                  <a:schemeClr val="bg1"/>
                </a:solidFill>
                <a:latin typeface="微软雅黑" panose="020B0503020204020204" charset="-122"/>
                <a:ea typeface="微软雅黑" panose="020B0503020204020204" charset="-122"/>
              </a:rPr>
              <a:t>2</a:t>
            </a:r>
            <a:endParaRPr lang="en-US" sz="7200" b="1" dirty="0">
              <a:solidFill>
                <a:schemeClr val="bg1"/>
              </a:solidFill>
              <a:latin typeface="微软雅黑" panose="020B0503020204020204" charset="-122"/>
              <a:ea typeface="微软雅黑" panose="020B0503020204020204" charset="-122"/>
            </a:endParaRPr>
          </a:p>
        </p:txBody>
      </p:sp>
      <p:sp>
        <p:nvSpPr>
          <p:cNvPr id="4" name="文本框 3"/>
          <p:cNvSpPr txBox="1"/>
          <p:nvPr>
            <p:custDataLst>
              <p:tags r:id="rId2"/>
            </p:custDataLst>
          </p:nvPr>
        </p:nvSpPr>
        <p:spPr>
          <a:xfrm>
            <a:off x="2921000" y="2066290"/>
            <a:ext cx="7208520" cy="1568450"/>
          </a:xfrm>
          <a:prstGeom prst="rect">
            <a:avLst/>
          </a:prstGeom>
          <a:noFill/>
        </p:spPr>
        <p:txBody>
          <a:bodyPr wrap="square" rtlCol="0">
            <a:spAutoFit/>
          </a:bodyPr>
          <a:p>
            <a:pPr indent="0" algn="l" fontAlgn="auto">
              <a:lnSpc>
                <a:spcPct val="100000"/>
              </a:lnSpc>
            </a:pPr>
            <a:r>
              <a:rPr lang="zh-CN" sz="9600" b="1" dirty="0">
                <a:solidFill>
                  <a:schemeClr val="bg1"/>
                </a:solidFill>
                <a:latin typeface="微软雅黑" panose="020B0503020204020204" charset="-122"/>
                <a:ea typeface="微软雅黑" panose="020B0503020204020204" charset="-122"/>
                <a:sym typeface="+mn-ea"/>
              </a:rPr>
              <a:t>主要算法</a:t>
            </a:r>
            <a:endParaRPr lang="zh-CN" sz="9600" b="1" dirty="0">
              <a:solidFill>
                <a:schemeClr val="bg1"/>
              </a:solidFill>
              <a:latin typeface="微软雅黑" panose="020B0503020204020204" charset="-122"/>
              <a:ea typeface="微软雅黑" panose="020B0503020204020204" charset="-122"/>
              <a:sym typeface="+mn-ea"/>
            </a:endParaRPr>
          </a:p>
        </p:txBody>
      </p:sp>
      <p:sp>
        <p:nvSpPr>
          <p:cNvPr id="5" name="文本框 4"/>
          <p:cNvSpPr txBox="1"/>
          <p:nvPr>
            <p:custDataLst>
              <p:tags r:id="rId3"/>
            </p:custDataLst>
          </p:nvPr>
        </p:nvSpPr>
        <p:spPr>
          <a:xfrm>
            <a:off x="3048000" y="3872230"/>
            <a:ext cx="6044565" cy="1198880"/>
          </a:xfrm>
          <a:prstGeom prst="rect">
            <a:avLst/>
          </a:prstGeom>
          <a:noFill/>
        </p:spPr>
        <p:txBody>
          <a:bodyPr wrap="square" rtlCol="0">
            <a:spAutoFit/>
          </a:bodyPr>
          <a:p>
            <a:pPr indent="0" algn="l" fontAlgn="auto">
              <a:lnSpc>
                <a:spcPct val="150000"/>
              </a:lnSpc>
            </a:pPr>
            <a:r>
              <a:rPr lang="zh-CN" altLang="en-US" sz="2400" b="1" dirty="0">
                <a:solidFill>
                  <a:schemeClr val="bg1"/>
                </a:solidFill>
                <a:latin typeface="微软雅黑" panose="020B0503020204020204" charset="-122"/>
                <a:ea typeface="微软雅黑" panose="020B0503020204020204" charset="-122"/>
                <a:sym typeface="+mn-ea"/>
              </a:rPr>
              <a:t>数据清洗</a:t>
            </a:r>
            <a:r>
              <a:rPr lang="zh-CN" altLang="en-US" sz="2400" b="1" dirty="0">
                <a:solidFill>
                  <a:schemeClr val="bg1"/>
                </a:solidFill>
                <a:latin typeface="微软雅黑" panose="020B0503020204020204" charset="-122"/>
                <a:ea typeface="微软雅黑" panose="020B0503020204020204" charset="-122"/>
                <a:sym typeface="+mn-ea"/>
              </a:rPr>
              <a:t>和映射函数</a:t>
            </a:r>
            <a:endParaRPr lang="zh-CN" altLang="en-US" sz="2400" b="1" dirty="0">
              <a:solidFill>
                <a:schemeClr val="bg1"/>
              </a:solidFill>
              <a:latin typeface="微软雅黑" panose="020B0503020204020204" charset="-122"/>
              <a:ea typeface="微软雅黑" panose="020B0503020204020204" charset="-122"/>
              <a:sym typeface="+mn-ea"/>
            </a:endParaRPr>
          </a:p>
          <a:p>
            <a:pPr indent="0" algn="l" fontAlgn="auto">
              <a:lnSpc>
                <a:spcPct val="150000"/>
              </a:lnSpc>
            </a:pPr>
            <a:r>
              <a:rPr lang="zh-CN" altLang="en-US" sz="2400" b="1" dirty="0">
                <a:solidFill>
                  <a:schemeClr val="bg1"/>
                </a:solidFill>
                <a:latin typeface="微软雅黑" panose="020B0503020204020204" charset="-122"/>
                <a:ea typeface="微软雅黑" panose="020B0503020204020204" charset="-122"/>
                <a:sym typeface="+mn-ea"/>
              </a:rPr>
              <a:t>熵值赋权法</a:t>
            </a:r>
            <a:endParaRPr lang="zh-CN" altLang="en-US" sz="2400" b="1" dirty="0">
              <a:solidFill>
                <a:schemeClr val="bg1"/>
              </a:solidFill>
              <a:latin typeface="微软雅黑" panose="020B0503020204020204" charset="-122"/>
              <a:ea typeface="微软雅黑" panose="020B0503020204020204" charset="-122"/>
              <a:sym typeface="+mn-ea"/>
            </a:endParaRPr>
          </a:p>
        </p:txBody>
      </p:sp>
    </p:spTree>
  </p:cSld>
  <p:clrMapOvr>
    <a:masterClrMapping/>
  </p:clrMapOvr>
  <p:timing>
    <p:tnLst>
      <p:par>
        <p:cTn id="1" dur="indefinite" restart="never" nodeType="tmRoot"/>
      </p:par>
    </p:tnLst>
    <p:bldLst>
      <p:bldP spid="3" grpId="0" bldLvl="0" animBg="1"/>
      <p:bldP spid="4" grpId="0"/>
      <p:bldP spid="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rot="5400000">
            <a:off x="5732145" y="-5731510"/>
            <a:ext cx="728980" cy="12192635"/>
          </a:xfrm>
          <a:prstGeom prst="rect">
            <a:avLst/>
          </a:prstGeom>
          <a:gradFill>
            <a:gsLst>
              <a:gs pos="22000">
                <a:srgbClr val="2CA5FF"/>
              </a:gs>
              <a:gs pos="100000">
                <a:schemeClr val="bg1"/>
              </a:gs>
            </a:gsLst>
            <a:lin ang="162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solidFill>
                <a:schemeClr val="bg1"/>
              </a:solidFill>
              <a:highlight>
                <a:srgbClr val="008000"/>
              </a:highlight>
            </a:endParaRPr>
          </a:p>
        </p:txBody>
      </p:sp>
      <p:pic>
        <p:nvPicPr>
          <p:cNvPr id="12" name="图片 11" descr="(横版-黑字)基金会logo"/>
          <p:cNvPicPr>
            <a:picLocks noChangeAspect="1"/>
          </p:cNvPicPr>
          <p:nvPr userDrawn="1"/>
        </p:nvPicPr>
        <p:blipFill>
          <a:blip r:embed="rId1"/>
          <a:stretch>
            <a:fillRect/>
          </a:stretch>
        </p:blipFill>
        <p:spPr>
          <a:xfrm>
            <a:off x="9207500" y="83820"/>
            <a:ext cx="2785110" cy="561975"/>
          </a:xfrm>
          <a:prstGeom prst="rect">
            <a:avLst/>
          </a:prstGeom>
        </p:spPr>
      </p:pic>
      <p:sp>
        <p:nvSpPr>
          <p:cNvPr id="15" name="文本框 14"/>
          <p:cNvSpPr txBox="1"/>
          <p:nvPr>
            <p:custDataLst>
              <p:tags r:id="rId2"/>
            </p:custDataLst>
          </p:nvPr>
        </p:nvSpPr>
        <p:spPr>
          <a:xfrm>
            <a:off x="268605" y="51435"/>
            <a:ext cx="6044565" cy="645160"/>
          </a:xfrm>
          <a:prstGeom prst="rect">
            <a:avLst/>
          </a:prstGeom>
          <a:noFill/>
        </p:spPr>
        <p:txBody>
          <a:bodyPr wrap="square" rtlCol="0">
            <a:spAutoFit/>
          </a:bodyPr>
          <a:p>
            <a:pPr indent="0" algn="l" fontAlgn="auto">
              <a:lnSpc>
                <a:spcPct val="100000"/>
              </a:lnSpc>
            </a:pPr>
            <a:r>
              <a:rPr lang="zh-CN" altLang="en-US" sz="3600" b="1" dirty="0">
                <a:solidFill>
                  <a:schemeClr val="bg1"/>
                </a:solidFill>
                <a:latin typeface="微软雅黑" panose="020B0503020204020204" charset="-122"/>
                <a:ea typeface="微软雅黑" panose="020B0503020204020204" charset="-122"/>
                <a:sym typeface="+mn-ea"/>
              </a:rPr>
              <a:t>数据清洗和映射</a:t>
            </a:r>
            <a:r>
              <a:rPr lang="zh-CN" altLang="en-US" sz="3600" b="1" dirty="0">
                <a:solidFill>
                  <a:schemeClr val="bg1"/>
                </a:solidFill>
                <a:latin typeface="微软雅黑" panose="020B0503020204020204" charset="-122"/>
                <a:ea typeface="微软雅黑" panose="020B0503020204020204" charset="-122"/>
                <a:sym typeface="+mn-ea"/>
              </a:rPr>
              <a:t>函数</a:t>
            </a:r>
            <a:endParaRPr lang="zh-CN" altLang="en-US" sz="3600" b="1" dirty="0">
              <a:solidFill>
                <a:schemeClr val="bg1"/>
              </a:solidFill>
              <a:latin typeface="微软雅黑" panose="020B0503020204020204" charset="-122"/>
              <a:ea typeface="微软雅黑" panose="020B0503020204020204" charset="-122"/>
              <a:sym typeface="+mn-ea"/>
            </a:endParaRPr>
          </a:p>
        </p:txBody>
      </p:sp>
      <p:grpSp>
        <p:nvGrpSpPr>
          <p:cNvPr id="46" name="组合 45"/>
          <p:cNvGrpSpPr/>
          <p:nvPr>
            <p:custDataLst>
              <p:tags r:id="rId3"/>
            </p:custDataLst>
          </p:nvPr>
        </p:nvGrpSpPr>
        <p:grpSpPr>
          <a:xfrm>
            <a:off x="223520" y="1031875"/>
            <a:ext cx="5828030" cy="2470150"/>
            <a:chOff x="923" y="1652"/>
            <a:chExt cx="9178" cy="3890"/>
          </a:xfrm>
        </p:grpSpPr>
        <p:grpSp>
          <p:nvGrpSpPr>
            <p:cNvPr id="23" name="组合 22"/>
            <p:cNvGrpSpPr/>
            <p:nvPr/>
          </p:nvGrpSpPr>
          <p:grpSpPr>
            <a:xfrm>
              <a:off x="923" y="1652"/>
              <a:ext cx="9178" cy="3890"/>
              <a:chOff x="923" y="1652"/>
              <a:chExt cx="9178" cy="3890"/>
            </a:xfrm>
            <a:effectLst>
              <a:outerShdw blurRad="50800" dist="38100" dir="2700000" algn="tl" rotWithShape="0">
                <a:prstClr val="black">
                  <a:alpha val="40000"/>
                </a:prstClr>
              </a:outerShdw>
            </a:effectLst>
          </p:grpSpPr>
          <p:sp>
            <p:nvSpPr>
              <p:cNvPr id="7" name="矩形: 圆角 5"/>
              <p:cNvSpPr>
                <a:spLocks noChangeAspect="1"/>
              </p:cNvSpPr>
              <p:nvPr>
                <p:custDataLst>
                  <p:tags r:id="rId4"/>
                </p:custDataLst>
              </p:nvPr>
            </p:nvSpPr>
            <p:spPr>
              <a:xfrm>
                <a:off x="923" y="2359"/>
                <a:ext cx="9178" cy="3183"/>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20000"/>
                  </a:lnSpc>
                </a:pPr>
                <a:endParaRPr lang="zh-CN" altLang="en-US"/>
              </a:p>
            </p:txBody>
          </p:sp>
          <p:grpSp>
            <p:nvGrpSpPr>
              <p:cNvPr id="14" name="组合 13"/>
              <p:cNvGrpSpPr/>
              <p:nvPr/>
            </p:nvGrpSpPr>
            <p:grpSpPr>
              <a:xfrm rot="0">
                <a:off x="923" y="1652"/>
                <a:ext cx="9172" cy="707"/>
                <a:chOff x="6524195" y="3227589"/>
                <a:chExt cx="2867455" cy="688444"/>
              </a:xfrm>
            </p:grpSpPr>
            <p:sp>
              <p:nvSpPr>
                <p:cNvPr id="16" name="矩形: 圆角 20"/>
                <p:cNvSpPr>
                  <a:spLocks noChangeAspect="1"/>
                </p:cNvSpPr>
                <p:nvPr>
                  <p:custDataLst>
                    <p:tags r:id="rId5"/>
                  </p:custDataLst>
                </p:nvPr>
              </p:nvSpPr>
              <p:spPr>
                <a:xfrm>
                  <a:off x="6524195" y="3227589"/>
                  <a:ext cx="2867455" cy="501367"/>
                </a:xfrm>
                <a:prstGeom prst="roundRect">
                  <a:avLst>
                    <a:gd name="adj" fmla="val 38601"/>
                  </a:avLst>
                </a:prstGeom>
                <a:gradFill flip="none" rotWithShape="1">
                  <a:gsLst>
                    <a:gs pos="0">
                      <a:srgbClr val="1384CA"/>
                    </a:gs>
                    <a:gs pos="100000">
                      <a:srgbClr val="D273B5"/>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b="1" dirty="0">
                    <a:latin typeface="微软雅黑" panose="020B0503020204020204" charset="-122"/>
                    <a:ea typeface="微软雅黑" panose="020B0503020204020204" charset="-122"/>
                    <a:sym typeface="+mn-ea"/>
                  </a:endParaRPr>
                </a:p>
              </p:txBody>
            </p:sp>
            <p:sp>
              <p:nvSpPr>
                <p:cNvPr id="17" name="矩形 16"/>
                <p:cNvSpPr>
                  <a:spLocks noChangeAspect="1"/>
                </p:cNvSpPr>
                <p:nvPr>
                  <p:custDataLst>
                    <p:tags r:id="rId6"/>
                  </p:custDataLst>
                </p:nvPr>
              </p:nvSpPr>
              <p:spPr>
                <a:xfrm>
                  <a:off x="6524195" y="3414666"/>
                  <a:ext cx="2867455" cy="501367"/>
                </a:xfrm>
                <a:prstGeom prst="rect">
                  <a:avLst/>
                </a:prstGeom>
                <a:gradFill flip="none" rotWithShape="1">
                  <a:gsLst>
                    <a:gs pos="0">
                      <a:srgbClr val="1384CA"/>
                    </a:gs>
                    <a:gs pos="100000">
                      <a:srgbClr val="D273B5"/>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b="1" dirty="0">
                    <a:latin typeface="微软雅黑" panose="020B0503020204020204" charset="-122"/>
                    <a:ea typeface="微软雅黑" panose="020B0503020204020204" charset="-122"/>
                    <a:sym typeface="+mn-ea"/>
                  </a:endParaRPr>
                </a:p>
              </p:txBody>
            </p:sp>
          </p:grpSp>
          <p:sp>
            <p:nvSpPr>
              <p:cNvPr id="19" name="文本框 18"/>
              <p:cNvSpPr txBox="1"/>
              <p:nvPr>
                <p:custDataLst>
                  <p:tags r:id="rId7"/>
                </p:custDataLst>
              </p:nvPr>
            </p:nvSpPr>
            <p:spPr>
              <a:xfrm>
                <a:off x="1087" y="1715"/>
                <a:ext cx="8358" cy="580"/>
              </a:xfrm>
              <a:prstGeom prst="rect">
                <a:avLst/>
              </a:prstGeom>
              <a:noFill/>
            </p:spPr>
            <p:txBody>
              <a:bodyPr wrap="square" rtlCol="0">
                <a:spAutoFit/>
              </a:bodyPr>
              <a:p>
                <a:r>
                  <a:rPr lang="zh-CN" altLang="en-US" b="1" dirty="0">
                    <a:solidFill>
                      <a:schemeClr val="bg1"/>
                    </a:solidFill>
                    <a:latin typeface="微软雅黑" panose="020B0503020204020204" charset="-122"/>
                    <a:ea typeface="微软雅黑" panose="020B0503020204020204" charset="-122"/>
                  </a:rPr>
                  <a:t>数据</a:t>
                </a:r>
                <a:r>
                  <a:rPr lang="zh-CN" altLang="en-US" b="1" dirty="0">
                    <a:solidFill>
                      <a:schemeClr val="bg1"/>
                    </a:solidFill>
                    <a:latin typeface="微软雅黑" panose="020B0503020204020204" charset="-122"/>
                    <a:ea typeface="微软雅黑" panose="020B0503020204020204" charset="-122"/>
                  </a:rPr>
                  <a:t>清洗</a:t>
                </a:r>
                <a:endParaRPr lang="zh-CN" altLang="en-US" b="1" dirty="0">
                  <a:solidFill>
                    <a:schemeClr val="bg1"/>
                  </a:solidFill>
                  <a:latin typeface="微软雅黑" panose="020B0503020204020204" charset="-122"/>
                  <a:ea typeface="微软雅黑" panose="020B0503020204020204" charset="-122"/>
                </a:endParaRPr>
              </a:p>
            </p:txBody>
          </p:sp>
        </p:grpSp>
        <p:sp>
          <p:nvSpPr>
            <p:cNvPr id="26" name="文本框 25"/>
            <p:cNvSpPr txBox="1">
              <a:spLocks noChangeAspect="1"/>
            </p:cNvSpPr>
            <p:nvPr>
              <p:custDataLst>
                <p:tags r:id="rId8"/>
              </p:custDataLst>
            </p:nvPr>
          </p:nvSpPr>
          <p:spPr>
            <a:xfrm flipH="1">
              <a:off x="923" y="2578"/>
              <a:ext cx="9173" cy="2761"/>
            </a:xfrm>
            <a:prstGeom prst="rect">
              <a:avLst/>
            </a:prstGeom>
            <a:noFill/>
          </p:spPr>
          <p:txBody>
            <a:bodyPr wrap="square" rtlCol="0">
              <a:spAutoFit/>
            </a:bodyPr>
            <a:p>
              <a:pPr marR="0" indent="0" algn="just" fontAlgn="auto">
                <a:lnSpc>
                  <a:spcPct val="150000"/>
                </a:lnSpc>
                <a:spcBef>
                  <a:spcPts val="0"/>
                </a:spcBef>
                <a:spcAft>
                  <a:spcPts val="0"/>
                </a:spcAft>
              </a:pPr>
              <a:r>
                <a:rPr lang="zh-CN" altLang="en-US" kern="100" dirty="0">
                  <a:effectLst/>
                  <a:latin typeface="微软雅黑" panose="020B0503020204020204" charset="-122"/>
                  <a:ea typeface="微软雅黑" panose="020B0503020204020204" charset="-122"/>
                  <a:cs typeface="Times New Roman" panose="02020603050405020304" charset="0"/>
                </a:rPr>
                <a:t>得到的数据</a:t>
              </a:r>
              <a:r>
                <a:rPr lang="zh-CN" altLang="en-US" kern="100" dirty="0">
                  <a:effectLst/>
                  <a:latin typeface="微软雅黑" panose="020B0503020204020204" charset="-122"/>
                  <a:ea typeface="微软雅黑" panose="020B0503020204020204" charset="-122"/>
                  <a:cs typeface="Times New Roman" panose="02020603050405020304" charset="0"/>
                </a:rPr>
                <a:t>中会存在极端数据</a:t>
              </a:r>
              <a:r>
                <a:rPr lang="en-US" altLang="zh-CN" kern="100" dirty="0">
                  <a:effectLst/>
                  <a:latin typeface="微软雅黑" panose="020B0503020204020204" charset="-122"/>
                  <a:ea typeface="微软雅黑" panose="020B0503020204020204" charset="-122"/>
                  <a:cs typeface="Times New Roman" panose="02020603050405020304" charset="0"/>
                </a:rPr>
                <a:t>,</a:t>
              </a:r>
              <a:r>
                <a:rPr lang="zh-CN" altLang="en-US" kern="100" dirty="0">
                  <a:effectLst/>
                  <a:latin typeface="微软雅黑" panose="020B0503020204020204" charset="-122"/>
                  <a:ea typeface="微软雅黑" panose="020B0503020204020204" charset="-122"/>
                  <a:cs typeface="Times New Roman" panose="02020603050405020304" charset="0"/>
                </a:rPr>
                <a:t>这些数据远大于或者小于其他数据</a:t>
              </a:r>
              <a:r>
                <a:rPr lang="en-US" altLang="zh-CN" kern="100" dirty="0">
                  <a:effectLst/>
                  <a:latin typeface="微软雅黑" panose="020B0503020204020204" charset="-122"/>
                  <a:ea typeface="微软雅黑" panose="020B0503020204020204" charset="-122"/>
                  <a:cs typeface="Times New Roman" panose="02020603050405020304" charset="0"/>
                </a:rPr>
                <a:t>,</a:t>
              </a:r>
              <a:r>
                <a:rPr lang="zh-CN" altLang="en-US" kern="100" dirty="0">
                  <a:effectLst/>
                  <a:latin typeface="微软雅黑" panose="020B0503020204020204" charset="-122"/>
                  <a:ea typeface="微软雅黑" panose="020B0503020204020204" charset="-122"/>
                  <a:cs typeface="Times New Roman" panose="02020603050405020304" charset="0"/>
                </a:rPr>
                <a:t>我们把它称为异常数据</a:t>
              </a:r>
              <a:r>
                <a:rPr lang="en-US" altLang="zh-CN" kern="100" dirty="0">
                  <a:effectLst/>
                  <a:latin typeface="微软雅黑" panose="020B0503020204020204" charset="-122"/>
                  <a:ea typeface="微软雅黑" panose="020B0503020204020204" charset="-122"/>
                  <a:cs typeface="Times New Roman" panose="02020603050405020304" charset="0"/>
                </a:rPr>
                <a:t>,</a:t>
              </a:r>
              <a:r>
                <a:rPr lang="zh-CN" altLang="en-US" kern="100" dirty="0">
                  <a:effectLst/>
                  <a:latin typeface="微软雅黑" panose="020B0503020204020204" charset="-122"/>
                  <a:ea typeface="微软雅黑" panose="020B0503020204020204" charset="-122"/>
                  <a:cs typeface="Times New Roman" panose="02020603050405020304" charset="0"/>
                </a:rPr>
                <a:t>由于采用的映射方法是线性映射</a:t>
              </a:r>
              <a:r>
                <a:rPr lang="en-US" altLang="zh-CN" kern="100" dirty="0">
                  <a:effectLst/>
                  <a:latin typeface="微软雅黑" panose="020B0503020204020204" charset="-122"/>
                  <a:ea typeface="微软雅黑" panose="020B0503020204020204" charset="-122"/>
                  <a:cs typeface="Times New Roman" panose="02020603050405020304" charset="0"/>
                </a:rPr>
                <a:t>,</a:t>
              </a:r>
              <a:r>
                <a:rPr lang="zh-CN" altLang="en-US" kern="100" dirty="0">
                  <a:effectLst/>
                  <a:latin typeface="微软雅黑" panose="020B0503020204020204" charset="-122"/>
                  <a:ea typeface="微软雅黑" panose="020B0503020204020204" charset="-122"/>
                  <a:cs typeface="Times New Roman" panose="02020603050405020304" charset="0"/>
                </a:rPr>
                <a:t>那么这些极端数据会影响映射的准确性</a:t>
              </a:r>
              <a:r>
                <a:rPr lang="en-US" altLang="zh-CN" kern="100" dirty="0">
                  <a:effectLst/>
                  <a:latin typeface="微软雅黑" panose="020B0503020204020204" charset="-122"/>
                  <a:ea typeface="微软雅黑" panose="020B0503020204020204" charset="-122"/>
                  <a:cs typeface="Times New Roman" panose="02020603050405020304" charset="0"/>
                </a:rPr>
                <a:t>,</a:t>
              </a:r>
              <a:r>
                <a:rPr lang="zh-CN" altLang="en-US" kern="100" dirty="0">
                  <a:effectLst/>
                  <a:latin typeface="微软雅黑" panose="020B0503020204020204" charset="-122"/>
                  <a:ea typeface="微软雅黑" panose="020B0503020204020204" charset="-122"/>
                  <a:cs typeface="Times New Roman" panose="02020603050405020304" charset="0"/>
                </a:rPr>
                <a:t>因此采用箱线图方法</a:t>
              </a:r>
              <a:r>
                <a:rPr lang="en-US" altLang="zh-CN" kern="100" dirty="0">
                  <a:effectLst/>
                  <a:latin typeface="微软雅黑" panose="020B0503020204020204" charset="-122"/>
                  <a:ea typeface="微软雅黑" panose="020B0503020204020204" charset="-122"/>
                  <a:cs typeface="Times New Roman" panose="02020603050405020304" charset="0"/>
                </a:rPr>
                <a:t>(IQR)</a:t>
              </a:r>
              <a:r>
                <a:rPr lang="zh-CN" altLang="en-US" kern="100" dirty="0">
                  <a:effectLst/>
                  <a:latin typeface="微软雅黑" panose="020B0503020204020204" charset="-122"/>
                  <a:ea typeface="微软雅黑" panose="020B0503020204020204" charset="-122"/>
                  <a:cs typeface="Times New Roman" panose="02020603050405020304" charset="0"/>
                </a:rPr>
                <a:t>来识别异常值</a:t>
              </a:r>
              <a:r>
                <a:rPr lang="en-US" altLang="zh-CN" kern="100" dirty="0">
                  <a:effectLst/>
                  <a:latin typeface="微软雅黑" panose="020B0503020204020204" charset="-122"/>
                  <a:ea typeface="微软雅黑" panose="020B0503020204020204" charset="-122"/>
                  <a:cs typeface="Times New Roman" panose="02020603050405020304" charset="0"/>
                </a:rPr>
                <a:t>,</a:t>
              </a:r>
              <a:r>
                <a:rPr lang="zh-CN" altLang="en-US" kern="100" dirty="0">
                  <a:effectLst/>
                  <a:latin typeface="微软雅黑" panose="020B0503020204020204" charset="-122"/>
                  <a:ea typeface="微软雅黑" panose="020B0503020204020204" charset="-122"/>
                  <a:cs typeface="Times New Roman" panose="02020603050405020304" charset="0"/>
                </a:rPr>
                <a:t>清洗异常数据</a:t>
              </a:r>
              <a:r>
                <a:rPr lang="en-US" altLang="zh-CN" kern="100" dirty="0">
                  <a:effectLst/>
                  <a:latin typeface="微软雅黑" panose="020B0503020204020204" charset="-122"/>
                  <a:ea typeface="微软雅黑" panose="020B0503020204020204" charset="-122"/>
                  <a:cs typeface="Times New Roman" panose="02020603050405020304" charset="0"/>
                </a:rPr>
                <a:t>.</a:t>
              </a:r>
              <a:endParaRPr lang="en-US" altLang="zh-CN" kern="100" dirty="0">
                <a:effectLst/>
                <a:latin typeface="微软雅黑" panose="020B0503020204020204" charset="-122"/>
                <a:ea typeface="微软雅黑" panose="020B0503020204020204" charset="-122"/>
                <a:cs typeface="Times New Roman" panose="02020603050405020304" charset="0"/>
              </a:endParaRPr>
            </a:p>
          </p:txBody>
        </p:sp>
      </p:grpSp>
      <p:grpSp>
        <p:nvGrpSpPr>
          <p:cNvPr id="47" name="组合 46"/>
          <p:cNvGrpSpPr/>
          <p:nvPr>
            <p:custDataLst>
              <p:tags r:id="rId9"/>
            </p:custDataLst>
          </p:nvPr>
        </p:nvGrpSpPr>
        <p:grpSpPr>
          <a:xfrm>
            <a:off x="223520" y="3707130"/>
            <a:ext cx="5828030" cy="2470150"/>
            <a:chOff x="923" y="1652"/>
            <a:chExt cx="9178" cy="3890"/>
          </a:xfrm>
        </p:grpSpPr>
        <p:grpSp>
          <p:nvGrpSpPr>
            <p:cNvPr id="48" name="组合 47"/>
            <p:cNvGrpSpPr/>
            <p:nvPr/>
          </p:nvGrpSpPr>
          <p:grpSpPr>
            <a:xfrm>
              <a:off x="923" y="1652"/>
              <a:ext cx="9178" cy="3890"/>
              <a:chOff x="923" y="1652"/>
              <a:chExt cx="9178" cy="3890"/>
            </a:xfrm>
            <a:effectLst>
              <a:outerShdw blurRad="50800" dist="38100" dir="2700000" algn="tl" rotWithShape="0">
                <a:prstClr val="black">
                  <a:alpha val="40000"/>
                </a:prstClr>
              </a:outerShdw>
            </a:effectLst>
          </p:grpSpPr>
          <p:sp>
            <p:nvSpPr>
              <p:cNvPr id="49" name="矩形: 圆角 5"/>
              <p:cNvSpPr>
                <a:spLocks noChangeAspect="1"/>
              </p:cNvSpPr>
              <p:nvPr>
                <p:custDataLst>
                  <p:tags r:id="rId10"/>
                </p:custDataLst>
              </p:nvPr>
            </p:nvSpPr>
            <p:spPr>
              <a:xfrm>
                <a:off x="923" y="2359"/>
                <a:ext cx="9178" cy="3183"/>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20000"/>
                  </a:lnSpc>
                </a:pPr>
                <a:endParaRPr lang="zh-CN" altLang="en-US"/>
              </a:p>
            </p:txBody>
          </p:sp>
          <p:grpSp>
            <p:nvGrpSpPr>
              <p:cNvPr id="50" name="组合 49"/>
              <p:cNvGrpSpPr/>
              <p:nvPr/>
            </p:nvGrpSpPr>
            <p:grpSpPr>
              <a:xfrm rot="0">
                <a:off x="923" y="1652"/>
                <a:ext cx="9172" cy="707"/>
                <a:chOff x="6524195" y="3227589"/>
                <a:chExt cx="2867455" cy="688444"/>
              </a:xfrm>
            </p:grpSpPr>
            <p:sp>
              <p:nvSpPr>
                <p:cNvPr id="51" name="矩形: 圆角 20"/>
                <p:cNvSpPr>
                  <a:spLocks noChangeAspect="1"/>
                </p:cNvSpPr>
                <p:nvPr>
                  <p:custDataLst>
                    <p:tags r:id="rId11"/>
                  </p:custDataLst>
                </p:nvPr>
              </p:nvSpPr>
              <p:spPr>
                <a:xfrm>
                  <a:off x="6524195" y="3227589"/>
                  <a:ext cx="2867455" cy="501367"/>
                </a:xfrm>
                <a:prstGeom prst="roundRect">
                  <a:avLst>
                    <a:gd name="adj" fmla="val 38601"/>
                  </a:avLst>
                </a:prstGeom>
                <a:gradFill flip="none" rotWithShape="1">
                  <a:gsLst>
                    <a:gs pos="0">
                      <a:srgbClr val="1384CA"/>
                    </a:gs>
                    <a:gs pos="100000">
                      <a:srgbClr val="D273B5"/>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b="1" dirty="0">
                    <a:latin typeface="微软雅黑" panose="020B0503020204020204" charset="-122"/>
                    <a:ea typeface="微软雅黑" panose="020B0503020204020204" charset="-122"/>
                    <a:sym typeface="+mn-ea"/>
                  </a:endParaRPr>
                </a:p>
              </p:txBody>
            </p:sp>
            <p:sp>
              <p:nvSpPr>
                <p:cNvPr id="52" name="矩形 51"/>
                <p:cNvSpPr>
                  <a:spLocks noChangeAspect="1"/>
                </p:cNvSpPr>
                <p:nvPr>
                  <p:custDataLst>
                    <p:tags r:id="rId12"/>
                  </p:custDataLst>
                </p:nvPr>
              </p:nvSpPr>
              <p:spPr>
                <a:xfrm>
                  <a:off x="6524195" y="3414666"/>
                  <a:ext cx="2867455" cy="501367"/>
                </a:xfrm>
                <a:prstGeom prst="rect">
                  <a:avLst/>
                </a:prstGeom>
                <a:gradFill flip="none" rotWithShape="1">
                  <a:gsLst>
                    <a:gs pos="0">
                      <a:srgbClr val="1384CA"/>
                    </a:gs>
                    <a:gs pos="100000">
                      <a:srgbClr val="D273B5"/>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b="1" dirty="0">
                    <a:latin typeface="微软雅黑" panose="020B0503020204020204" charset="-122"/>
                    <a:ea typeface="微软雅黑" panose="020B0503020204020204" charset="-122"/>
                    <a:sym typeface="+mn-ea"/>
                  </a:endParaRPr>
                </a:p>
              </p:txBody>
            </p:sp>
          </p:grpSp>
          <p:sp>
            <p:nvSpPr>
              <p:cNvPr id="53" name="文本框 52"/>
              <p:cNvSpPr txBox="1"/>
              <p:nvPr>
                <p:custDataLst>
                  <p:tags r:id="rId13"/>
                </p:custDataLst>
              </p:nvPr>
            </p:nvSpPr>
            <p:spPr>
              <a:xfrm>
                <a:off x="1087" y="1715"/>
                <a:ext cx="8358" cy="580"/>
              </a:xfrm>
              <a:prstGeom prst="rect">
                <a:avLst/>
              </a:prstGeom>
              <a:noFill/>
            </p:spPr>
            <p:txBody>
              <a:bodyPr wrap="square" rtlCol="0">
                <a:spAutoFit/>
              </a:bodyPr>
              <a:p>
                <a:r>
                  <a:rPr lang="zh-CN" altLang="en-US" b="1" dirty="0">
                    <a:solidFill>
                      <a:schemeClr val="bg1"/>
                    </a:solidFill>
                    <a:latin typeface="微软雅黑" panose="020B0503020204020204" charset="-122"/>
                    <a:ea typeface="微软雅黑" panose="020B0503020204020204" charset="-122"/>
                  </a:rPr>
                  <a:t>映射</a:t>
                </a:r>
                <a:r>
                  <a:rPr lang="zh-CN" altLang="en-US" b="1" dirty="0">
                    <a:solidFill>
                      <a:schemeClr val="bg1"/>
                    </a:solidFill>
                    <a:latin typeface="微软雅黑" panose="020B0503020204020204" charset="-122"/>
                    <a:ea typeface="微软雅黑" panose="020B0503020204020204" charset="-122"/>
                  </a:rPr>
                  <a:t>函数</a:t>
                </a:r>
                <a:endParaRPr lang="zh-CN" altLang="en-US" b="1" dirty="0">
                  <a:solidFill>
                    <a:schemeClr val="bg1"/>
                  </a:solidFill>
                  <a:latin typeface="微软雅黑" panose="020B0503020204020204" charset="-122"/>
                  <a:ea typeface="微软雅黑" panose="020B0503020204020204" charset="-122"/>
                </a:endParaRPr>
              </a:p>
            </p:txBody>
          </p:sp>
        </p:grpSp>
        <p:sp>
          <p:nvSpPr>
            <p:cNvPr id="54" name="文本框 53"/>
            <p:cNvSpPr txBox="1">
              <a:spLocks noChangeAspect="1"/>
            </p:cNvSpPr>
            <p:nvPr>
              <p:custDataLst>
                <p:tags r:id="rId14"/>
              </p:custDataLst>
            </p:nvPr>
          </p:nvSpPr>
          <p:spPr>
            <a:xfrm flipH="1">
              <a:off x="923" y="2578"/>
              <a:ext cx="9173" cy="2107"/>
            </a:xfrm>
            <a:prstGeom prst="rect">
              <a:avLst/>
            </a:prstGeom>
            <a:noFill/>
          </p:spPr>
          <p:txBody>
            <a:bodyPr wrap="square" rtlCol="0">
              <a:spAutoFit/>
            </a:bodyPr>
            <a:p>
              <a:pPr marR="0" indent="0" algn="just" fontAlgn="auto">
                <a:lnSpc>
                  <a:spcPct val="150000"/>
                </a:lnSpc>
                <a:spcBef>
                  <a:spcPts val="0"/>
                </a:spcBef>
                <a:spcAft>
                  <a:spcPts val="0"/>
                </a:spcAft>
              </a:pPr>
              <a:r>
                <a:rPr lang="zh-CN" altLang="en-US" sz="1800" kern="100" dirty="0">
                  <a:effectLst/>
                  <a:latin typeface="微软雅黑" panose="020B0503020204020204" charset="-122"/>
                  <a:ea typeface="微软雅黑" panose="020B0503020204020204" charset="-122"/>
                  <a:cs typeface="Times New Roman" panose="02020603050405020304" charset="0"/>
                </a:rPr>
                <a:t>我们采用线性映射</a:t>
              </a:r>
              <a:r>
                <a:rPr lang="en-US" altLang="zh-CN" sz="1800" kern="100" dirty="0">
                  <a:effectLst/>
                  <a:latin typeface="微软雅黑" panose="020B0503020204020204" charset="-122"/>
                  <a:ea typeface="微软雅黑" panose="020B0503020204020204" charset="-122"/>
                  <a:cs typeface="Times New Roman" panose="02020603050405020304" charset="0"/>
                </a:rPr>
                <a:t>,</a:t>
              </a:r>
              <a:r>
                <a:rPr lang="zh-CN" altLang="en-US" sz="1800" kern="100" dirty="0">
                  <a:effectLst/>
                  <a:latin typeface="微软雅黑" panose="020B0503020204020204" charset="-122"/>
                  <a:ea typeface="微软雅黑" panose="020B0503020204020204" charset="-122"/>
                  <a:cs typeface="Times New Roman" panose="02020603050405020304" charset="0"/>
                </a:rPr>
                <a:t>通过映射函数将这些不同量纲的清洗后的数据映射到一个统一的区间（</a:t>
              </a:r>
              <a:r>
                <a:rPr lang="en-US" altLang="zh-CN" sz="1800" kern="100" dirty="0">
                  <a:effectLst/>
                  <a:latin typeface="微软雅黑" panose="020B0503020204020204" charset="-122"/>
                  <a:ea typeface="微软雅黑" panose="020B0503020204020204" charset="-122"/>
                  <a:cs typeface="Times New Roman" panose="02020603050405020304" charset="0"/>
                </a:rPr>
                <a:t>0 - 100</a:t>
              </a:r>
              <a:r>
                <a:rPr lang="zh-CN" altLang="en-US" sz="1800" kern="100" dirty="0">
                  <a:effectLst/>
                  <a:latin typeface="微软雅黑" panose="020B0503020204020204" charset="-122"/>
                  <a:ea typeface="微软雅黑" panose="020B0503020204020204" charset="-122"/>
                  <a:cs typeface="Times New Roman" panose="02020603050405020304" charset="0"/>
                </a:rPr>
                <a:t>），</a:t>
              </a:r>
              <a:r>
                <a:rPr lang="zh-CN" altLang="en-US" sz="1800" kern="100" dirty="0">
                  <a:effectLst/>
                  <a:latin typeface="微软雅黑" panose="020B0503020204020204" charset="-122"/>
                  <a:ea typeface="微软雅黑" panose="020B0503020204020204" charset="-122"/>
                  <a:cs typeface="Times New Roman" panose="02020603050405020304" charset="0"/>
                </a:rPr>
                <a:t>这样可以方便后续的综合分析。</a:t>
              </a:r>
              <a:endParaRPr lang="zh-CN" altLang="en-US" sz="1800" kern="100" dirty="0">
                <a:effectLst/>
                <a:latin typeface="微软雅黑" panose="020B0503020204020204" charset="-122"/>
                <a:ea typeface="微软雅黑" panose="020B0503020204020204" charset="-122"/>
                <a:cs typeface="Times New Roman" panose="02020603050405020304" charset="0"/>
              </a:endParaRPr>
            </a:p>
          </p:txBody>
        </p:sp>
      </p:grpSp>
      <p:grpSp>
        <p:nvGrpSpPr>
          <p:cNvPr id="3" name="组合 2"/>
          <p:cNvGrpSpPr/>
          <p:nvPr/>
        </p:nvGrpSpPr>
        <p:grpSpPr>
          <a:xfrm>
            <a:off x="6314440" y="1054735"/>
            <a:ext cx="5573395" cy="5121910"/>
            <a:chOff x="923" y="1652"/>
            <a:chExt cx="9178" cy="8066"/>
          </a:xfrm>
        </p:grpSpPr>
        <p:grpSp>
          <p:nvGrpSpPr>
            <p:cNvPr id="4" name="组合 3"/>
            <p:cNvGrpSpPr/>
            <p:nvPr/>
          </p:nvGrpSpPr>
          <p:grpSpPr>
            <a:xfrm>
              <a:off x="923" y="1652"/>
              <a:ext cx="9178" cy="8066"/>
              <a:chOff x="923" y="1652"/>
              <a:chExt cx="9178" cy="8066"/>
            </a:xfrm>
            <a:effectLst>
              <a:outerShdw blurRad="50800" dist="38100" dir="2700000" algn="tl" rotWithShape="0">
                <a:prstClr val="black">
                  <a:alpha val="40000"/>
                </a:prstClr>
              </a:outerShdw>
            </a:effectLst>
          </p:grpSpPr>
          <p:sp>
            <p:nvSpPr>
              <p:cNvPr id="5" name="矩形: 圆角 5"/>
              <p:cNvSpPr>
                <a:spLocks noChangeAspect="1"/>
              </p:cNvSpPr>
              <p:nvPr/>
            </p:nvSpPr>
            <p:spPr>
              <a:xfrm>
                <a:off x="923" y="2359"/>
                <a:ext cx="9178" cy="7359"/>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20000"/>
                  </a:lnSpc>
                </a:pPr>
                <a:endParaRPr lang="zh-CN" altLang="en-US"/>
              </a:p>
            </p:txBody>
          </p:sp>
          <p:grpSp>
            <p:nvGrpSpPr>
              <p:cNvPr id="6" name="组合 5"/>
              <p:cNvGrpSpPr/>
              <p:nvPr/>
            </p:nvGrpSpPr>
            <p:grpSpPr>
              <a:xfrm rot="0">
                <a:off x="923" y="1652"/>
                <a:ext cx="9172" cy="707"/>
                <a:chOff x="6524195" y="3227589"/>
                <a:chExt cx="2867455" cy="688444"/>
              </a:xfrm>
            </p:grpSpPr>
            <p:sp>
              <p:nvSpPr>
                <p:cNvPr id="8" name="矩形: 圆角 20"/>
                <p:cNvSpPr>
                  <a:spLocks noChangeAspect="1"/>
                </p:cNvSpPr>
                <p:nvPr>
                  <p:custDataLst>
                    <p:tags r:id="rId15"/>
                  </p:custDataLst>
                </p:nvPr>
              </p:nvSpPr>
              <p:spPr>
                <a:xfrm>
                  <a:off x="6524195" y="3227589"/>
                  <a:ext cx="2867455" cy="501367"/>
                </a:xfrm>
                <a:prstGeom prst="roundRect">
                  <a:avLst>
                    <a:gd name="adj" fmla="val 38601"/>
                  </a:avLst>
                </a:prstGeom>
                <a:gradFill flip="none" rotWithShape="1">
                  <a:gsLst>
                    <a:gs pos="0">
                      <a:srgbClr val="1384CA"/>
                    </a:gs>
                    <a:gs pos="100000">
                      <a:srgbClr val="D273B5"/>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b="1" dirty="0">
                    <a:latin typeface="微软雅黑" panose="020B0503020204020204" charset="-122"/>
                    <a:ea typeface="微软雅黑" panose="020B0503020204020204" charset="-122"/>
                    <a:sym typeface="+mn-ea"/>
                  </a:endParaRPr>
                </a:p>
              </p:txBody>
            </p:sp>
            <p:sp>
              <p:nvSpPr>
                <p:cNvPr id="9" name="矩形 8"/>
                <p:cNvSpPr>
                  <a:spLocks noChangeAspect="1"/>
                </p:cNvSpPr>
                <p:nvPr>
                  <p:custDataLst>
                    <p:tags r:id="rId16"/>
                  </p:custDataLst>
                </p:nvPr>
              </p:nvSpPr>
              <p:spPr>
                <a:xfrm>
                  <a:off x="6524195" y="3414666"/>
                  <a:ext cx="2867455" cy="501367"/>
                </a:xfrm>
                <a:prstGeom prst="rect">
                  <a:avLst/>
                </a:prstGeom>
                <a:gradFill flip="none" rotWithShape="1">
                  <a:gsLst>
                    <a:gs pos="0">
                      <a:srgbClr val="1384CA"/>
                    </a:gs>
                    <a:gs pos="100000">
                      <a:srgbClr val="D273B5"/>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b="1" dirty="0">
                    <a:latin typeface="微软雅黑" panose="020B0503020204020204" charset="-122"/>
                    <a:ea typeface="微软雅黑" panose="020B0503020204020204" charset="-122"/>
                    <a:sym typeface="+mn-ea"/>
                  </a:endParaRPr>
                </a:p>
              </p:txBody>
            </p:sp>
          </p:grpSp>
          <p:sp>
            <p:nvSpPr>
              <p:cNvPr id="10" name="文本框 9"/>
              <p:cNvSpPr txBox="1"/>
              <p:nvPr>
                <p:custDataLst>
                  <p:tags r:id="rId17"/>
                </p:custDataLst>
              </p:nvPr>
            </p:nvSpPr>
            <p:spPr>
              <a:xfrm>
                <a:off x="1062" y="1715"/>
                <a:ext cx="8358" cy="580"/>
              </a:xfrm>
              <a:prstGeom prst="rect">
                <a:avLst/>
              </a:prstGeom>
              <a:noFill/>
            </p:spPr>
            <p:txBody>
              <a:bodyPr wrap="square" rtlCol="0">
                <a:spAutoFit/>
              </a:bodyPr>
              <a:p>
                <a:r>
                  <a:rPr lang="zh-CN" altLang="en-US" b="1" dirty="0">
                    <a:solidFill>
                      <a:schemeClr val="bg1"/>
                    </a:solidFill>
                    <a:latin typeface="微软雅黑" panose="020B0503020204020204" charset="-122"/>
                    <a:ea typeface="微软雅黑" panose="020B0503020204020204" charset="-122"/>
                  </a:rPr>
                  <a:t>计算</a:t>
                </a:r>
                <a:r>
                  <a:rPr lang="zh-CN" altLang="en-US" b="1" dirty="0">
                    <a:solidFill>
                      <a:schemeClr val="bg1"/>
                    </a:solidFill>
                    <a:latin typeface="微软雅黑" panose="020B0503020204020204" charset="-122"/>
                    <a:ea typeface="微软雅黑" panose="020B0503020204020204" charset="-122"/>
                  </a:rPr>
                  <a:t>步骤</a:t>
                </a:r>
                <a:endParaRPr lang="zh-CN" altLang="en-US" b="1" dirty="0">
                  <a:solidFill>
                    <a:schemeClr val="bg1"/>
                  </a:solidFill>
                  <a:latin typeface="微软雅黑" panose="020B0503020204020204" charset="-122"/>
                  <a:ea typeface="微软雅黑" panose="020B0503020204020204" charset="-122"/>
                </a:endParaRPr>
              </a:p>
            </p:txBody>
          </p:sp>
        </p:grpSp>
        <p:sp>
          <p:nvSpPr>
            <p:cNvPr id="11" name="文本框 10"/>
            <p:cNvSpPr txBox="1">
              <a:spLocks noChangeAspect="1"/>
            </p:cNvSpPr>
            <p:nvPr>
              <p:custDataLst>
                <p:tags r:id="rId18"/>
              </p:custDataLst>
            </p:nvPr>
          </p:nvSpPr>
          <p:spPr>
            <a:xfrm flipH="1">
              <a:off x="923" y="3195"/>
              <a:ext cx="9172" cy="6523"/>
            </a:xfrm>
            <a:prstGeom prst="rect">
              <a:avLst/>
            </a:prstGeom>
            <a:noFill/>
          </p:spPr>
          <p:txBody>
            <a:bodyPr wrap="square" rtlCol="0">
              <a:noAutofit/>
            </a:bodyPr>
            <a:p>
              <a:pPr marR="0" indent="0" algn="just" fontAlgn="auto">
                <a:lnSpc>
                  <a:spcPct val="200000"/>
                </a:lnSpc>
                <a:spcBef>
                  <a:spcPts val="0"/>
                </a:spcBef>
                <a:spcAft>
                  <a:spcPts val="0"/>
                </a:spcAft>
              </a:pPr>
              <a:r>
                <a:rPr lang="en-US" altLang="zh-CN" sz="1800" b="1" kern="100" dirty="0">
                  <a:effectLst/>
                  <a:latin typeface="微软雅黑" panose="020B0503020204020204" charset="-122"/>
                  <a:ea typeface="微软雅黑" panose="020B0503020204020204" charset="-122"/>
                  <a:cs typeface="Times New Roman" panose="02020603050405020304" charset="0"/>
                </a:rPr>
                <a:t>1.</a:t>
              </a:r>
              <a:r>
                <a:rPr lang="zh-CN" altLang="en-US" sz="1800" b="1" kern="100" dirty="0">
                  <a:effectLst/>
                  <a:latin typeface="微软雅黑" panose="020B0503020204020204" charset="-122"/>
                  <a:ea typeface="微软雅黑" panose="020B0503020204020204" charset="-122"/>
                  <a:cs typeface="Times New Roman" panose="02020603050405020304" charset="0"/>
                </a:rPr>
                <a:t>计算数据的平均值</a:t>
              </a:r>
              <a:r>
                <a:rPr lang="zh-CN" altLang="en-US" sz="1800" kern="100" dirty="0">
                  <a:effectLst/>
                  <a:latin typeface="微软雅黑" panose="020B0503020204020204" charset="-122"/>
                  <a:ea typeface="微软雅黑" panose="020B0503020204020204" charset="-122"/>
                  <a:cs typeface="Times New Roman" panose="02020603050405020304" charset="0"/>
                </a:rPr>
                <a:t>：设原始数据集合为</a:t>
              </a:r>
              <a:endParaRPr lang="zh-CN" altLang="en-US" sz="1800" kern="100" dirty="0">
                <a:effectLst/>
                <a:latin typeface="微软雅黑" panose="020B0503020204020204" charset="-122"/>
                <a:ea typeface="微软雅黑" panose="020B0503020204020204" charset="-122"/>
                <a:cs typeface="Times New Roman" panose="02020603050405020304" charset="0"/>
              </a:endParaRPr>
            </a:p>
            <a:p>
              <a:pPr marR="0" indent="0" algn="just" fontAlgn="auto">
                <a:lnSpc>
                  <a:spcPct val="200000"/>
                </a:lnSpc>
                <a:spcBef>
                  <a:spcPts val="0"/>
                </a:spcBef>
                <a:spcAft>
                  <a:spcPts val="0"/>
                </a:spcAft>
              </a:pPr>
              <a:r>
                <a:rPr lang="zh-CN" altLang="en-US" sz="1800" kern="100" dirty="0">
                  <a:effectLst/>
                  <a:latin typeface="微软雅黑" panose="020B0503020204020204" charset="-122"/>
                  <a:ea typeface="微软雅黑" panose="020B0503020204020204" charset="-122"/>
                  <a:cs typeface="Times New Roman" panose="02020603050405020304" charset="0"/>
                </a:rPr>
                <a:t>，数据个数为</a:t>
              </a:r>
              <a:r>
                <a:rPr lang="en-US" altLang="zh-CN" sz="1800" kern="100" dirty="0">
                  <a:effectLst/>
                  <a:latin typeface="微软雅黑" panose="020B0503020204020204" charset="-122"/>
                  <a:ea typeface="微软雅黑" panose="020B0503020204020204" charset="-122"/>
                  <a:cs typeface="Times New Roman" panose="02020603050405020304" charset="0"/>
                </a:rPr>
                <a:t>n</a:t>
              </a:r>
              <a:r>
                <a:rPr lang="zh-CN" altLang="en-US" sz="1800" kern="100" dirty="0">
                  <a:effectLst/>
                  <a:latin typeface="微软雅黑" panose="020B0503020204020204" charset="-122"/>
                  <a:ea typeface="微软雅黑" panose="020B0503020204020204" charset="-122"/>
                  <a:cs typeface="Times New Roman" panose="02020603050405020304" charset="0"/>
                </a:rPr>
                <a:t>，</a:t>
              </a:r>
              <a:r>
                <a:rPr lang="zh-CN" altLang="en-US" sz="1800" kern="100" dirty="0">
                  <a:effectLst/>
                  <a:latin typeface="微软雅黑" panose="020B0503020204020204" charset="-122"/>
                  <a:ea typeface="微软雅黑" panose="020B0503020204020204" charset="-122"/>
                  <a:cs typeface="Times New Roman" panose="02020603050405020304" charset="0"/>
                </a:rPr>
                <a:t>则平均值</a:t>
              </a:r>
              <a:r>
                <a:rPr lang="en-US" altLang="zh-CN" sz="1800" kern="100" dirty="0">
                  <a:effectLst/>
                  <a:latin typeface="微软雅黑" panose="020B0503020204020204" charset="-122"/>
                  <a:ea typeface="微软雅黑" panose="020B0503020204020204" charset="-122"/>
                  <a:cs typeface="Times New Roman" panose="02020603050405020304" charset="0"/>
                </a:rPr>
                <a:t>   </a:t>
              </a:r>
              <a:r>
                <a:rPr lang="zh-CN" altLang="en-US" sz="1800" kern="100" dirty="0">
                  <a:effectLst/>
                  <a:latin typeface="微软雅黑" panose="020B0503020204020204" charset="-122"/>
                  <a:ea typeface="微软雅黑" panose="020B0503020204020204" charset="-122"/>
                  <a:cs typeface="Times New Roman" panose="02020603050405020304" charset="0"/>
                </a:rPr>
                <a:t>的计算公式为：</a:t>
              </a:r>
              <a:endParaRPr lang="zh-CN" altLang="en-US" sz="1800" kern="100" dirty="0">
                <a:effectLst/>
                <a:latin typeface="微软雅黑" panose="020B0503020204020204" charset="-122"/>
                <a:ea typeface="微软雅黑" panose="020B0503020204020204" charset="-122"/>
                <a:cs typeface="Times New Roman" panose="02020603050405020304" charset="0"/>
              </a:endParaRPr>
            </a:p>
            <a:p>
              <a:pPr marR="0" indent="0" algn="just" fontAlgn="auto">
                <a:lnSpc>
                  <a:spcPct val="200000"/>
                </a:lnSpc>
                <a:spcBef>
                  <a:spcPts val="0"/>
                </a:spcBef>
                <a:spcAft>
                  <a:spcPts val="0"/>
                </a:spcAft>
              </a:pPr>
              <a:r>
                <a:rPr lang="en-US" altLang="zh-CN" sz="1800" b="1" kern="100" dirty="0">
                  <a:effectLst/>
                  <a:latin typeface="微软雅黑" panose="020B0503020204020204" charset="-122"/>
                  <a:ea typeface="微软雅黑" panose="020B0503020204020204" charset="-122"/>
                  <a:cs typeface="Times New Roman" panose="02020603050405020304" charset="0"/>
                </a:rPr>
                <a:t>2.</a:t>
              </a:r>
              <a:r>
                <a:rPr lang="zh-CN" altLang="en-US" sz="1800" b="1" kern="100" dirty="0">
                  <a:effectLst/>
                  <a:latin typeface="微软雅黑" panose="020B0503020204020204" charset="-122"/>
                  <a:ea typeface="微软雅黑" panose="020B0503020204020204" charset="-122"/>
                  <a:cs typeface="Times New Roman" panose="02020603050405020304" charset="0"/>
                </a:rPr>
                <a:t>计算四分位数</a:t>
              </a:r>
              <a:r>
                <a:rPr lang="en-US" altLang="zh-CN" sz="1800" b="1" kern="100" dirty="0">
                  <a:effectLst/>
                  <a:latin typeface="微软雅黑" panose="020B0503020204020204" charset="-122"/>
                  <a:ea typeface="微软雅黑" panose="020B0503020204020204" charset="-122"/>
                  <a:cs typeface="Times New Roman" panose="02020603050405020304" charset="0"/>
                </a:rPr>
                <a:t>Q</a:t>
              </a:r>
              <a:r>
                <a:rPr lang="en-US" altLang="zh-CN" sz="1800" b="1" kern="100" baseline="-25000" dirty="0">
                  <a:effectLst/>
                  <a:latin typeface="微软雅黑" panose="020B0503020204020204" charset="-122"/>
                  <a:ea typeface="微软雅黑" panose="020B0503020204020204" charset="-122"/>
                  <a:cs typeface="Times New Roman" panose="02020603050405020304" charset="0"/>
                </a:rPr>
                <a:t>1</a:t>
              </a:r>
              <a:r>
                <a:rPr lang="zh-CN" altLang="en-US" sz="1800" b="1" kern="100" dirty="0">
                  <a:effectLst/>
                  <a:latin typeface="微软雅黑" panose="020B0503020204020204" charset="-122"/>
                  <a:ea typeface="微软雅黑" panose="020B0503020204020204" charset="-122"/>
                  <a:cs typeface="Times New Roman" panose="02020603050405020304" charset="0"/>
                </a:rPr>
                <a:t>和</a:t>
              </a:r>
              <a:r>
                <a:rPr lang="en-US" altLang="zh-CN" sz="1800" b="1" kern="100" dirty="0">
                  <a:effectLst/>
                  <a:latin typeface="微软雅黑" panose="020B0503020204020204" charset="-122"/>
                  <a:ea typeface="微软雅黑" panose="020B0503020204020204" charset="-122"/>
                  <a:cs typeface="Times New Roman" panose="02020603050405020304" charset="0"/>
                </a:rPr>
                <a:t>Q</a:t>
              </a:r>
              <a:r>
                <a:rPr lang="en-US" altLang="zh-CN" sz="1800" b="1" kern="100" baseline="-25000" dirty="0">
                  <a:effectLst/>
                  <a:latin typeface="微软雅黑" panose="020B0503020204020204" charset="-122"/>
                  <a:ea typeface="微软雅黑" panose="020B0503020204020204" charset="-122"/>
                  <a:cs typeface="Times New Roman" panose="02020603050405020304" charset="0"/>
                </a:rPr>
                <a:t>3</a:t>
              </a:r>
              <a:r>
                <a:rPr lang="en-US" altLang="zh-CN" sz="1800" b="1" kern="100" dirty="0">
                  <a:effectLst/>
                  <a:latin typeface="微软雅黑" panose="020B0503020204020204" charset="-122"/>
                  <a:ea typeface="微软雅黑" panose="020B0503020204020204" charset="-122"/>
                  <a:cs typeface="Times New Roman" panose="02020603050405020304" charset="0"/>
                </a:rPr>
                <a:t> </a:t>
              </a:r>
              <a:r>
                <a:rPr lang="zh-CN" altLang="en-US" sz="1800" b="1" kern="100" dirty="0">
                  <a:effectLst/>
                  <a:latin typeface="微软雅黑" panose="020B0503020204020204" charset="-122"/>
                  <a:ea typeface="微软雅黑" panose="020B0503020204020204" charset="-122"/>
                  <a:cs typeface="Times New Roman" panose="02020603050405020304" charset="0"/>
                </a:rPr>
                <a:t>：</a:t>
              </a:r>
              <a:r>
                <a:rPr lang="zh-CN" altLang="en-US" sz="1800" kern="100" dirty="0">
                  <a:effectLst/>
                  <a:latin typeface="微软雅黑" panose="020B0503020204020204" charset="-122"/>
                  <a:ea typeface="微软雅黑" panose="020B0503020204020204" charset="-122"/>
                  <a:cs typeface="Times New Roman" panose="02020603050405020304" charset="0"/>
                </a:rPr>
                <a:t>如果</a:t>
              </a:r>
              <a:r>
                <a:rPr lang="en-US" altLang="zh-CN" sz="1800" kern="100" dirty="0">
                  <a:effectLst/>
                  <a:latin typeface="微软雅黑" panose="020B0503020204020204" charset="-122"/>
                  <a:ea typeface="微软雅黑" panose="020B0503020204020204" charset="-122"/>
                  <a:cs typeface="Times New Roman" panose="02020603050405020304" charset="0"/>
                </a:rPr>
                <a:t>n</a:t>
              </a:r>
              <a:r>
                <a:rPr lang="zh-CN" altLang="en-US" sz="1800" kern="100" dirty="0">
                  <a:effectLst/>
                  <a:latin typeface="微软雅黑" panose="020B0503020204020204" charset="-122"/>
                  <a:ea typeface="微软雅黑" panose="020B0503020204020204" charset="-122"/>
                  <a:cs typeface="Times New Roman" panose="02020603050405020304" charset="0"/>
                </a:rPr>
                <a:t>为数据个数，先将数据从小到大排序。</a:t>
              </a:r>
              <a:r>
                <a:rPr lang="zh-CN" altLang="en-US" sz="1800" kern="100" dirty="0">
                  <a:effectLst/>
                  <a:latin typeface="微软雅黑" panose="020B0503020204020204" charset="-122"/>
                  <a:ea typeface="微软雅黑" panose="020B0503020204020204" charset="-122"/>
                  <a:cs typeface="Times New Roman" panose="02020603050405020304" charset="0"/>
                </a:rPr>
                <a:t>计算</a:t>
              </a:r>
              <a:r>
                <a:rPr lang="en-US" altLang="zh-CN" sz="1800" kern="100" dirty="0">
                  <a:effectLst/>
                  <a:latin typeface="微软雅黑" panose="020B0503020204020204" charset="-122"/>
                  <a:ea typeface="微软雅黑" panose="020B0503020204020204" charset="-122"/>
                  <a:cs typeface="Times New Roman" panose="02020603050405020304" charset="0"/>
                </a:rPr>
                <a:t>Q</a:t>
              </a:r>
              <a:r>
                <a:rPr lang="en-US" altLang="zh-CN" sz="1800" kern="100" baseline="-25000" dirty="0">
                  <a:effectLst/>
                  <a:latin typeface="微软雅黑" panose="020B0503020204020204" charset="-122"/>
                  <a:ea typeface="微软雅黑" panose="020B0503020204020204" charset="-122"/>
                  <a:cs typeface="Times New Roman" panose="02020603050405020304" charset="0"/>
                </a:rPr>
                <a:t>1</a:t>
              </a:r>
              <a:r>
                <a:rPr lang="zh-CN" altLang="en-US" sz="1800" kern="100" dirty="0">
                  <a:effectLst/>
                  <a:latin typeface="微软雅黑" panose="020B0503020204020204" charset="-122"/>
                  <a:ea typeface="微软雅黑" panose="020B0503020204020204" charset="-122"/>
                  <a:cs typeface="Times New Roman" panose="02020603050405020304" charset="0"/>
                </a:rPr>
                <a:t>（下四分位数）</a:t>
              </a:r>
              <a:endParaRPr lang="zh-CN" altLang="en-US" sz="1800" kern="100" dirty="0">
                <a:effectLst/>
                <a:latin typeface="微软雅黑" panose="020B0503020204020204" charset="-122"/>
                <a:ea typeface="微软雅黑" panose="020B0503020204020204" charset="-122"/>
                <a:cs typeface="Times New Roman" panose="02020603050405020304" charset="0"/>
              </a:endParaRPr>
            </a:p>
            <a:p>
              <a:pPr marR="0" indent="0" algn="just" fontAlgn="auto">
                <a:lnSpc>
                  <a:spcPct val="200000"/>
                </a:lnSpc>
                <a:spcBef>
                  <a:spcPts val="0"/>
                </a:spcBef>
                <a:spcAft>
                  <a:spcPts val="0"/>
                </a:spcAft>
              </a:pPr>
              <a:r>
                <a:rPr lang="en-US" altLang="zh-CN" sz="1800" kern="100" dirty="0">
                  <a:effectLst/>
                  <a:latin typeface="微软雅黑" panose="020B0503020204020204" charset="-122"/>
                  <a:ea typeface="微软雅黑" panose="020B0503020204020204" charset="-122"/>
                  <a:cs typeface="Times New Roman" panose="02020603050405020304" charset="0"/>
                </a:rPr>
                <a:t>                                         </a:t>
              </a:r>
              <a:r>
                <a:rPr lang="zh-CN" altLang="en-US" sz="1800" kern="100" dirty="0">
                  <a:effectLst/>
                  <a:latin typeface="微软雅黑" panose="020B0503020204020204" charset="-122"/>
                  <a:ea typeface="微软雅黑" panose="020B0503020204020204" charset="-122"/>
                  <a:cs typeface="Times New Roman" panose="02020603050405020304" charset="0"/>
                </a:rPr>
                <a:t>计算</a:t>
              </a:r>
              <a:r>
                <a:rPr lang="en-US" altLang="zh-CN" sz="1800" kern="100" dirty="0">
                  <a:effectLst/>
                  <a:latin typeface="微软雅黑" panose="020B0503020204020204" charset="-122"/>
                  <a:ea typeface="微软雅黑" panose="020B0503020204020204" charset="-122"/>
                  <a:cs typeface="Times New Roman" panose="02020603050405020304" charset="0"/>
                </a:rPr>
                <a:t>Q</a:t>
              </a:r>
              <a:r>
                <a:rPr lang="en-US" altLang="zh-CN" sz="1800" kern="100" baseline="-25000" dirty="0">
                  <a:effectLst/>
                  <a:latin typeface="微软雅黑" panose="020B0503020204020204" charset="-122"/>
                  <a:ea typeface="微软雅黑" panose="020B0503020204020204" charset="-122"/>
                  <a:cs typeface="Times New Roman" panose="02020603050405020304" charset="0"/>
                </a:rPr>
                <a:t>3</a:t>
              </a:r>
              <a:r>
                <a:rPr lang="zh-CN" altLang="en-US" sz="1800" kern="100" dirty="0">
                  <a:effectLst/>
                  <a:latin typeface="微软雅黑" panose="020B0503020204020204" charset="-122"/>
                  <a:ea typeface="微软雅黑" panose="020B0503020204020204" charset="-122"/>
                  <a:cs typeface="Times New Roman" panose="02020603050405020304" charset="0"/>
                </a:rPr>
                <a:t>（上四分位数）</a:t>
              </a:r>
              <a:endParaRPr lang="zh-CN" altLang="en-US" sz="1800" kern="100" dirty="0">
                <a:effectLst/>
                <a:latin typeface="微软雅黑" panose="020B0503020204020204" charset="-122"/>
                <a:ea typeface="微软雅黑" panose="020B0503020204020204" charset="-122"/>
                <a:cs typeface="Times New Roman" panose="02020603050405020304" charset="0"/>
              </a:endParaRPr>
            </a:p>
            <a:p>
              <a:pPr marR="0" indent="0" algn="just" fontAlgn="auto">
                <a:lnSpc>
                  <a:spcPct val="200000"/>
                </a:lnSpc>
                <a:spcBef>
                  <a:spcPts val="0"/>
                </a:spcBef>
                <a:spcAft>
                  <a:spcPts val="0"/>
                </a:spcAft>
              </a:pPr>
              <a:r>
                <a:rPr lang="en-US" altLang="zh-CN" sz="1800" kern="100" dirty="0">
                  <a:effectLst/>
                  <a:latin typeface="微软雅黑" panose="020B0503020204020204" charset="-122"/>
                  <a:ea typeface="微软雅黑" panose="020B0503020204020204" charset="-122"/>
                  <a:cs typeface="Times New Roman" panose="02020603050405020304" charset="0"/>
                </a:rPr>
                <a:t> </a:t>
              </a:r>
              <a:endParaRPr lang="en-US" altLang="zh-CN" sz="1800" kern="100" dirty="0">
                <a:effectLst/>
                <a:latin typeface="微软雅黑" panose="020B0503020204020204" charset="-122"/>
                <a:ea typeface="微软雅黑" panose="020B0503020204020204" charset="-122"/>
                <a:cs typeface="Times New Roman" panose="02020603050405020304" charset="0"/>
              </a:endParaRPr>
            </a:p>
          </p:txBody>
        </p:sp>
      </p:grpSp>
      <p:sp>
        <p:nvSpPr>
          <p:cNvPr id="2" name="圆角矩形 1"/>
          <p:cNvSpPr/>
          <p:nvPr/>
        </p:nvSpPr>
        <p:spPr>
          <a:xfrm>
            <a:off x="6314440" y="1619885"/>
            <a:ext cx="1690370" cy="386715"/>
          </a:xfrm>
          <a:prstGeom prst="roundRect">
            <a:avLst/>
          </a:prstGeom>
          <a:solidFill>
            <a:srgbClr val="1384CA"/>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b="1">
                <a:latin typeface="微软雅黑" panose="020B0503020204020204" charset="-122"/>
                <a:ea typeface="微软雅黑" panose="020B0503020204020204" charset="-122"/>
              </a:rPr>
              <a:t>数据清洗</a:t>
            </a:r>
            <a:endParaRPr lang="zh-CN" altLang="en-US" b="1">
              <a:latin typeface="微软雅黑" panose="020B0503020204020204" charset="-122"/>
              <a:ea typeface="微软雅黑" panose="020B0503020204020204" charset="-122"/>
            </a:endParaRPr>
          </a:p>
        </p:txBody>
      </p:sp>
      <p:pic>
        <p:nvPicPr>
          <p:cNvPr id="21" name="图片 20"/>
          <p:cNvPicPr>
            <a:picLocks noChangeAspect="1"/>
          </p:cNvPicPr>
          <p:nvPr/>
        </p:nvPicPr>
        <p:blipFill>
          <a:blip r:embed="rId19"/>
          <a:stretch>
            <a:fillRect/>
          </a:stretch>
        </p:blipFill>
        <p:spPr>
          <a:xfrm>
            <a:off x="10544810" y="2329180"/>
            <a:ext cx="1339215" cy="243840"/>
          </a:xfrm>
          <a:prstGeom prst="rect">
            <a:avLst/>
          </a:prstGeom>
        </p:spPr>
      </p:pic>
      <p:pic>
        <p:nvPicPr>
          <p:cNvPr id="25" name="图片 24"/>
          <p:cNvPicPr>
            <a:picLocks noChangeAspect="1"/>
          </p:cNvPicPr>
          <p:nvPr/>
        </p:nvPicPr>
        <p:blipFill>
          <a:blip r:embed="rId20"/>
          <a:stretch>
            <a:fillRect/>
          </a:stretch>
        </p:blipFill>
        <p:spPr>
          <a:xfrm>
            <a:off x="9112885" y="2893060"/>
            <a:ext cx="153670" cy="215265"/>
          </a:xfrm>
          <a:prstGeom prst="rect">
            <a:avLst/>
          </a:prstGeom>
        </p:spPr>
      </p:pic>
      <p:pic>
        <p:nvPicPr>
          <p:cNvPr id="27" name="图片 26"/>
          <p:cNvPicPr>
            <a:picLocks noChangeAspect="1"/>
          </p:cNvPicPr>
          <p:nvPr/>
        </p:nvPicPr>
        <p:blipFill>
          <a:blip r:embed="rId21"/>
          <a:stretch>
            <a:fillRect/>
          </a:stretch>
        </p:blipFill>
        <p:spPr>
          <a:xfrm>
            <a:off x="10796270" y="2772410"/>
            <a:ext cx="1036320" cy="502920"/>
          </a:xfrm>
          <a:prstGeom prst="rect">
            <a:avLst/>
          </a:prstGeom>
        </p:spPr>
      </p:pic>
      <p:pic>
        <p:nvPicPr>
          <p:cNvPr id="28" name="图片 27"/>
          <p:cNvPicPr>
            <a:picLocks noChangeAspect="1"/>
          </p:cNvPicPr>
          <p:nvPr/>
        </p:nvPicPr>
        <p:blipFill>
          <a:blip r:embed="rId22"/>
          <a:stretch>
            <a:fillRect/>
          </a:stretch>
        </p:blipFill>
        <p:spPr>
          <a:xfrm>
            <a:off x="6398895" y="4358005"/>
            <a:ext cx="2628900" cy="624840"/>
          </a:xfrm>
          <a:prstGeom prst="rect">
            <a:avLst/>
          </a:prstGeom>
        </p:spPr>
      </p:pic>
      <p:pic>
        <p:nvPicPr>
          <p:cNvPr id="29" name="图片 28"/>
          <p:cNvPicPr>
            <a:picLocks noChangeAspect="1"/>
          </p:cNvPicPr>
          <p:nvPr/>
        </p:nvPicPr>
        <p:blipFill>
          <a:blip r:embed="rId23"/>
          <a:stretch>
            <a:fillRect/>
          </a:stretch>
        </p:blipFill>
        <p:spPr>
          <a:xfrm>
            <a:off x="6314440" y="5157470"/>
            <a:ext cx="2713355" cy="723265"/>
          </a:xfrm>
          <a:prstGeom prst="rect">
            <a:avLst/>
          </a:prstGeom>
        </p:spPr>
      </p:pic>
    </p:spTree>
  </p:cSld>
  <p:clrMapOvr>
    <a:masterClrMapping/>
  </p:clrMapOvr>
  <p:timing>
    <p:tnLst>
      <p:par>
        <p:cTn id="1" dur="indefinite" restart="never" nodeType="tmRoot"/>
      </p:par>
    </p:tnLst>
    <p:bldLst>
      <p:bldP spid="20" grpId="0" bldLvl="0" animBg="1"/>
      <p:bldP spid="1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rot="5400000">
            <a:off x="5732145" y="-5731510"/>
            <a:ext cx="728980" cy="12192635"/>
          </a:xfrm>
          <a:prstGeom prst="rect">
            <a:avLst/>
          </a:prstGeom>
          <a:gradFill>
            <a:gsLst>
              <a:gs pos="22000">
                <a:srgbClr val="2CA5FF"/>
              </a:gs>
              <a:gs pos="100000">
                <a:schemeClr val="bg1"/>
              </a:gs>
            </a:gsLst>
            <a:lin ang="162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solidFill>
                <a:schemeClr val="bg1"/>
              </a:solidFill>
              <a:highlight>
                <a:srgbClr val="008000"/>
              </a:highlight>
            </a:endParaRPr>
          </a:p>
        </p:txBody>
      </p:sp>
      <p:pic>
        <p:nvPicPr>
          <p:cNvPr id="12" name="图片 11" descr="(横版-黑字)基金会logo"/>
          <p:cNvPicPr>
            <a:picLocks noChangeAspect="1"/>
          </p:cNvPicPr>
          <p:nvPr userDrawn="1"/>
        </p:nvPicPr>
        <p:blipFill>
          <a:blip r:embed="rId1"/>
          <a:stretch>
            <a:fillRect/>
          </a:stretch>
        </p:blipFill>
        <p:spPr>
          <a:xfrm>
            <a:off x="9207500" y="83820"/>
            <a:ext cx="2785110" cy="561975"/>
          </a:xfrm>
          <a:prstGeom prst="rect">
            <a:avLst/>
          </a:prstGeom>
        </p:spPr>
      </p:pic>
      <p:grpSp>
        <p:nvGrpSpPr>
          <p:cNvPr id="46" name="组合 45"/>
          <p:cNvGrpSpPr/>
          <p:nvPr/>
        </p:nvGrpSpPr>
        <p:grpSpPr>
          <a:xfrm>
            <a:off x="327660" y="4679315"/>
            <a:ext cx="11528425" cy="1920875"/>
            <a:chOff x="923" y="1652"/>
            <a:chExt cx="9178" cy="3025"/>
          </a:xfrm>
        </p:grpSpPr>
        <p:grpSp>
          <p:nvGrpSpPr>
            <p:cNvPr id="23" name="组合 22"/>
            <p:cNvGrpSpPr/>
            <p:nvPr/>
          </p:nvGrpSpPr>
          <p:grpSpPr>
            <a:xfrm>
              <a:off x="923" y="1652"/>
              <a:ext cx="9178" cy="3025"/>
              <a:chOff x="923" y="1652"/>
              <a:chExt cx="9178" cy="3025"/>
            </a:xfrm>
            <a:effectLst>
              <a:outerShdw blurRad="50800" dist="38100" dir="2700000" algn="tl" rotWithShape="0">
                <a:prstClr val="black">
                  <a:alpha val="40000"/>
                </a:prstClr>
              </a:outerShdw>
            </a:effectLst>
          </p:grpSpPr>
          <p:sp>
            <p:nvSpPr>
              <p:cNvPr id="7" name="矩形: 圆角 5"/>
              <p:cNvSpPr>
                <a:spLocks noChangeAspect="1"/>
              </p:cNvSpPr>
              <p:nvPr/>
            </p:nvSpPr>
            <p:spPr>
              <a:xfrm>
                <a:off x="923" y="2359"/>
                <a:ext cx="9178" cy="2318"/>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20000"/>
                  </a:lnSpc>
                </a:pPr>
                <a:endParaRPr lang="zh-CN" altLang="en-US"/>
              </a:p>
            </p:txBody>
          </p:sp>
          <p:grpSp>
            <p:nvGrpSpPr>
              <p:cNvPr id="14" name="组合 13"/>
              <p:cNvGrpSpPr/>
              <p:nvPr/>
            </p:nvGrpSpPr>
            <p:grpSpPr>
              <a:xfrm rot="0">
                <a:off x="923" y="1652"/>
                <a:ext cx="9172" cy="707"/>
                <a:chOff x="6524195" y="3227589"/>
                <a:chExt cx="2867455" cy="688444"/>
              </a:xfrm>
            </p:grpSpPr>
            <p:sp>
              <p:nvSpPr>
                <p:cNvPr id="16" name="矩形: 圆角 20"/>
                <p:cNvSpPr>
                  <a:spLocks noChangeAspect="1"/>
                </p:cNvSpPr>
                <p:nvPr>
                  <p:custDataLst>
                    <p:tags r:id="rId2"/>
                  </p:custDataLst>
                </p:nvPr>
              </p:nvSpPr>
              <p:spPr>
                <a:xfrm>
                  <a:off x="6524195" y="3227589"/>
                  <a:ext cx="2867455" cy="501367"/>
                </a:xfrm>
                <a:prstGeom prst="roundRect">
                  <a:avLst>
                    <a:gd name="adj" fmla="val 38601"/>
                  </a:avLst>
                </a:prstGeom>
                <a:gradFill flip="none" rotWithShape="1">
                  <a:gsLst>
                    <a:gs pos="0">
                      <a:srgbClr val="1384CA"/>
                    </a:gs>
                    <a:gs pos="100000">
                      <a:srgbClr val="D273B5"/>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b="1" dirty="0">
                    <a:latin typeface="微软雅黑" panose="020B0503020204020204" charset="-122"/>
                    <a:ea typeface="微软雅黑" panose="020B0503020204020204" charset="-122"/>
                    <a:sym typeface="+mn-ea"/>
                  </a:endParaRPr>
                </a:p>
              </p:txBody>
            </p:sp>
            <p:sp>
              <p:nvSpPr>
                <p:cNvPr id="17" name="矩形 16"/>
                <p:cNvSpPr>
                  <a:spLocks noChangeAspect="1"/>
                </p:cNvSpPr>
                <p:nvPr>
                  <p:custDataLst>
                    <p:tags r:id="rId3"/>
                  </p:custDataLst>
                </p:nvPr>
              </p:nvSpPr>
              <p:spPr>
                <a:xfrm>
                  <a:off x="6524195" y="3414666"/>
                  <a:ext cx="2867455" cy="501367"/>
                </a:xfrm>
                <a:prstGeom prst="rect">
                  <a:avLst/>
                </a:prstGeom>
                <a:gradFill flip="none" rotWithShape="1">
                  <a:gsLst>
                    <a:gs pos="0">
                      <a:srgbClr val="1384CA"/>
                    </a:gs>
                    <a:gs pos="100000">
                      <a:srgbClr val="D273B5"/>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b="1" dirty="0">
                    <a:latin typeface="微软雅黑" panose="020B0503020204020204" charset="-122"/>
                    <a:ea typeface="微软雅黑" panose="020B0503020204020204" charset="-122"/>
                    <a:sym typeface="+mn-ea"/>
                  </a:endParaRPr>
                </a:p>
              </p:txBody>
            </p:sp>
          </p:grpSp>
          <p:sp>
            <p:nvSpPr>
              <p:cNvPr id="19" name="文本框 18"/>
              <p:cNvSpPr txBox="1"/>
              <p:nvPr>
                <p:custDataLst>
                  <p:tags r:id="rId4"/>
                </p:custDataLst>
              </p:nvPr>
            </p:nvSpPr>
            <p:spPr>
              <a:xfrm>
                <a:off x="994" y="1715"/>
                <a:ext cx="8358" cy="580"/>
              </a:xfrm>
              <a:prstGeom prst="rect">
                <a:avLst/>
              </a:prstGeom>
              <a:noFill/>
            </p:spPr>
            <p:txBody>
              <a:bodyPr wrap="square" rtlCol="0">
                <a:spAutoFit/>
              </a:bodyPr>
              <a:p>
                <a:r>
                  <a:rPr lang="zh-CN" altLang="en-US" b="1" dirty="0">
                    <a:solidFill>
                      <a:schemeClr val="bg1"/>
                    </a:solidFill>
                    <a:latin typeface="微软雅黑" panose="020B0503020204020204" charset="-122"/>
                    <a:ea typeface="微软雅黑" panose="020B0503020204020204" charset="-122"/>
                  </a:rPr>
                  <a:t>使用</a:t>
                </a:r>
                <a:r>
                  <a:rPr lang="zh-CN" altLang="en-US" b="1" dirty="0">
                    <a:solidFill>
                      <a:schemeClr val="bg1"/>
                    </a:solidFill>
                    <a:latin typeface="微软雅黑" panose="020B0503020204020204" charset="-122"/>
                    <a:ea typeface="微软雅黑" panose="020B0503020204020204" charset="-122"/>
                  </a:rPr>
                  <a:t>原因</a:t>
                </a:r>
                <a:endParaRPr lang="zh-CN" altLang="en-US" b="1" dirty="0">
                  <a:solidFill>
                    <a:schemeClr val="bg1"/>
                  </a:solidFill>
                  <a:latin typeface="微软雅黑" panose="020B0503020204020204" charset="-122"/>
                  <a:ea typeface="微软雅黑" panose="020B0503020204020204" charset="-122"/>
                </a:endParaRPr>
              </a:p>
            </p:txBody>
          </p:sp>
        </p:grpSp>
        <p:sp>
          <p:nvSpPr>
            <p:cNvPr id="26" name="文本框 25"/>
            <p:cNvSpPr txBox="1">
              <a:spLocks noChangeAspect="1"/>
            </p:cNvSpPr>
            <p:nvPr>
              <p:custDataLst>
                <p:tags r:id="rId5"/>
              </p:custDataLst>
            </p:nvPr>
          </p:nvSpPr>
          <p:spPr>
            <a:xfrm flipH="1">
              <a:off x="928" y="2353"/>
              <a:ext cx="9167" cy="2107"/>
            </a:xfrm>
            <a:prstGeom prst="rect">
              <a:avLst/>
            </a:prstGeom>
            <a:noFill/>
          </p:spPr>
          <p:txBody>
            <a:bodyPr wrap="square" rtlCol="0">
              <a:spAutoFit/>
            </a:bodyPr>
            <a:p>
              <a:pPr marR="0" indent="0" algn="just" fontAlgn="auto">
                <a:lnSpc>
                  <a:spcPct val="150000"/>
                </a:lnSpc>
                <a:spcBef>
                  <a:spcPts val="0"/>
                </a:spcBef>
                <a:spcAft>
                  <a:spcPts val="0"/>
                </a:spcAft>
              </a:pPr>
              <a:r>
                <a:rPr lang="zh-CN" altLang="en-US" kern="100" dirty="0">
                  <a:effectLst/>
                  <a:latin typeface="微软雅黑" panose="020B0503020204020204" charset="-122"/>
                  <a:ea typeface="微软雅黑" panose="020B0503020204020204" charset="-122"/>
                  <a:cs typeface="Times New Roman" panose="02020603050405020304" charset="0"/>
                </a:rPr>
                <a:t>将数据清洗和线性映射配合使用，把数据标准化与归一化的同时，又保证了转换后的数据的科学性与合理性。这样可以在同一尺度上对开源项目的多个健康指标进行综合评估，可以更直观地看出指标的相对变化情况，同时也适应不同项目规模，对处理不同规模的开源项目在各项指标上的原始数据的巨大差异上</a:t>
              </a:r>
              <a:r>
                <a:rPr lang="zh-CN" altLang="en-US" kern="100" dirty="0">
                  <a:effectLst/>
                  <a:latin typeface="微软雅黑" panose="020B0503020204020204" charset="-122"/>
                  <a:ea typeface="微软雅黑" panose="020B0503020204020204" charset="-122"/>
                  <a:cs typeface="Times New Roman" panose="02020603050405020304" charset="0"/>
                </a:rPr>
                <a:t>更有利。</a:t>
              </a:r>
              <a:endParaRPr lang="zh-CN" altLang="en-US" kern="100" dirty="0">
                <a:effectLst/>
                <a:latin typeface="微软雅黑" panose="020B0503020204020204" charset="-122"/>
                <a:ea typeface="微软雅黑" panose="020B0503020204020204" charset="-122"/>
                <a:cs typeface="Times New Roman" panose="02020603050405020304" charset="0"/>
              </a:endParaRPr>
            </a:p>
          </p:txBody>
        </p:sp>
      </p:grpSp>
      <p:grpSp>
        <p:nvGrpSpPr>
          <p:cNvPr id="55" name="组合 54"/>
          <p:cNvGrpSpPr/>
          <p:nvPr/>
        </p:nvGrpSpPr>
        <p:grpSpPr>
          <a:xfrm>
            <a:off x="327660" y="928370"/>
            <a:ext cx="11536045" cy="3543935"/>
            <a:chOff x="923" y="1652"/>
            <a:chExt cx="9178" cy="5581"/>
          </a:xfrm>
        </p:grpSpPr>
        <p:grpSp>
          <p:nvGrpSpPr>
            <p:cNvPr id="56" name="组合 55"/>
            <p:cNvGrpSpPr/>
            <p:nvPr/>
          </p:nvGrpSpPr>
          <p:grpSpPr>
            <a:xfrm>
              <a:off x="923" y="1652"/>
              <a:ext cx="9178" cy="5545"/>
              <a:chOff x="923" y="1652"/>
              <a:chExt cx="9178" cy="5545"/>
            </a:xfrm>
            <a:effectLst>
              <a:outerShdw blurRad="50800" dist="38100" dir="2700000" algn="tl" rotWithShape="0">
                <a:prstClr val="black">
                  <a:alpha val="40000"/>
                </a:prstClr>
              </a:outerShdw>
            </a:effectLst>
          </p:grpSpPr>
          <p:sp>
            <p:nvSpPr>
              <p:cNvPr id="57" name="矩形: 圆角 5"/>
              <p:cNvSpPr>
                <a:spLocks noChangeAspect="1"/>
              </p:cNvSpPr>
              <p:nvPr/>
            </p:nvSpPr>
            <p:spPr>
              <a:xfrm>
                <a:off x="923" y="2359"/>
                <a:ext cx="9178" cy="4838"/>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20000"/>
                  </a:lnSpc>
                </a:pPr>
                <a:endParaRPr lang="zh-CN" altLang="en-US"/>
              </a:p>
            </p:txBody>
          </p:sp>
          <p:grpSp>
            <p:nvGrpSpPr>
              <p:cNvPr id="58" name="组合 57"/>
              <p:cNvGrpSpPr/>
              <p:nvPr/>
            </p:nvGrpSpPr>
            <p:grpSpPr>
              <a:xfrm rot="0">
                <a:off x="923" y="1652"/>
                <a:ext cx="9172" cy="707"/>
                <a:chOff x="6524195" y="3227589"/>
                <a:chExt cx="2867455" cy="688444"/>
              </a:xfrm>
            </p:grpSpPr>
            <p:sp>
              <p:nvSpPr>
                <p:cNvPr id="59" name="矩形: 圆角 20"/>
                <p:cNvSpPr>
                  <a:spLocks noChangeAspect="1"/>
                </p:cNvSpPr>
                <p:nvPr>
                  <p:custDataLst>
                    <p:tags r:id="rId6"/>
                  </p:custDataLst>
                </p:nvPr>
              </p:nvSpPr>
              <p:spPr>
                <a:xfrm>
                  <a:off x="6524195" y="3227589"/>
                  <a:ext cx="2867455" cy="501367"/>
                </a:xfrm>
                <a:prstGeom prst="roundRect">
                  <a:avLst>
                    <a:gd name="adj" fmla="val 38601"/>
                  </a:avLst>
                </a:prstGeom>
                <a:gradFill flip="none" rotWithShape="1">
                  <a:gsLst>
                    <a:gs pos="0">
                      <a:srgbClr val="1384CA"/>
                    </a:gs>
                    <a:gs pos="100000">
                      <a:srgbClr val="D273B5"/>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b="1" dirty="0">
                    <a:latin typeface="微软雅黑" panose="020B0503020204020204" charset="-122"/>
                    <a:ea typeface="微软雅黑" panose="020B0503020204020204" charset="-122"/>
                    <a:sym typeface="+mn-ea"/>
                  </a:endParaRPr>
                </a:p>
              </p:txBody>
            </p:sp>
            <p:sp>
              <p:nvSpPr>
                <p:cNvPr id="60" name="矩形 59"/>
                <p:cNvSpPr>
                  <a:spLocks noChangeAspect="1"/>
                </p:cNvSpPr>
                <p:nvPr>
                  <p:custDataLst>
                    <p:tags r:id="rId7"/>
                  </p:custDataLst>
                </p:nvPr>
              </p:nvSpPr>
              <p:spPr>
                <a:xfrm>
                  <a:off x="6524195" y="3414666"/>
                  <a:ext cx="2867455" cy="501367"/>
                </a:xfrm>
                <a:prstGeom prst="rect">
                  <a:avLst/>
                </a:prstGeom>
                <a:gradFill flip="none" rotWithShape="1">
                  <a:gsLst>
                    <a:gs pos="0">
                      <a:srgbClr val="1384CA"/>
                    </a:gs>
                    <a:gs pos="100000">
                      <a:srgbClr val="D273B5"/>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b="1" dirty="0">
                    <a:latin typeface="微软雅黑" panose="020B0503020204020204" charset="-122"/>
                    <a:ea typeface="微软雅黑" panose="020B0503020204020204" charset="-122"/>
                    <a:sym typeface="+mn-ea"/>
                  </a:endParaRPr>
                </a:p>
              </p:txBody>
            </p:sp>
          </p:grpSp>
          <p:sp>
            <p:nvSpPr>
              <p:cNvPr id="61" name="文本框 60"/>
              <p:cNvSpPr txBox="1"/>
              <p:nvPr>
                <p:custDataLst>
                  <p:tags r:id="rId8"/>
                </p:custDataLst>
              </p:nvPr>
            </p:nvSpPr>
            <p:spPr>
              <a:xfrm>
                <a:off x="988" y="1715"/>
                <a:ext cx="8358" cy="580"/>
              </a:xfrm>
              <a:prstGeom prst="rect">
                <a:avLst/>
              </a:prstGeom>
              <a:noFill/>
            </p:spPr>
            <p:txBody>
              <a:bodyPr wrap="square" rtlCol="0">
                <a:spAutoFit/>
              </a:bodyPr>
              <a:p>
                <a:r>
                  <a:rPr lang="zh-CN" altLang="en-US" b="1" dirty="0">
                    <a:solidFill>
                      <a:schemeClr val="bg1"/>
                    </a:solidFill>
                    <a:latin typeface="微软雅黑" panose="020B0503020204020204" charset="-122"/>
                    <a:ea typeface="微软雅黑" panose="020B0503020204020204" charset="-122"/>
                  </a:rPr>
                  <a:t>计算</a:t>
                </a:r>
                <a:r>
                  <a:rPr lang="zh-CN" altLang="en-US" b="1" dirty="0">
                    <a:solidFill>
                      <a:schemeClr val="bg1"/>
                    </a:solidFill>
                    <a:latin typeface="微软雅黑" panose="020B0503020204020204" charset="-122"/>
                    <a:ea typeface="微软雅黑" panose="020B0503020204020204" charset="-122"/>
                  </a:rPr>
                  <a:t>步骤</a:t>
                </a:r>
                <a:endParaRPr lang="zh-CN" altLang="en-US" b="1" dirty="0">
                  <a:solidFill>
                    <a:schemeClr val="bg1"/>
                  </a:solidFill>
                  <a:latin typeface="微软雅黑" panose="020B0503020204020204" charset="-122"/>
                  <a:ea typeface="微软雅黑" panose="020B0503020204020204" charset="-122"/>
                </a:endParaRPr>
              </a:p>
            </p:txBody>
          </p:sp>
        </p:grpSp>
        <p:sp>
          <p:nvSpPr>
            <p:cNvPr id="62" name="文本框 61"/>
            <p:cNvSpPr txBox="1">
              <a:spLocks noChangeAspect="1"/>
            </p:cNvSpPr>
            <p:nvPr>
              <p:custDataLst>
                <p:tags r:id="rId9"/>
              </p:custDataLst>
            </p:nvPr>
          </p:nvSpPr>
          <p:spPr>
            <a:xfrm flipH="1">
              <a:off x="923" y="2358"/>
              <a:ext cx="9172" cy="4875"/>
            </a:xfrm>
            <a:prstGeom prst="rect">
              <a:avLst/>
            </a:prstGeom>
            <a:noFill/>
          </p:spPr>
          <p:txBody>
            <a:bodyPr wrap="square" rtlCol="0">
              <a:noAutofit/>
            </a:bodyPr>
            <a:p>
              <a:pPr marR="0" indent="0" algn="just" fontAlgn="auto">
                <a:lnSpc>
                  <a:spcPct val="200000"/>
                </a:lnSpc>
                <a:spcBef>
                  <a:spcPts val="0"/>
                </a:spcBef>
                <a:spcAft>
                  <a:spcPts val="0"/>
                </a:spcAft>
              </a:pPr>
              <a:r>
                <a:rPr lang="en-US" altLang="zh-CN" sz="1800" b="1" kern="100" dirty="0">
                  <a:effectLst/>
                  <a:latin typeface="微软雅黑" panose="020B0503020204020204" charset="-122"/>
                  <a:ea typeface="微软雅黑" panose="020B0503020204020204" charset="-122"/>
                  <a:cs typeface="Times New Roman" panose="02020603050405020304" charset="0"/>
                </a:rPr>
                <a:t>3.</a:t>
              </a:r>
              <a:r>
                <a:rPr lang="zh-CN" altLang="en-US" sz="1800" b="1" kern="100" dirty="0">
                  <a:effectLst/>
                  <a:latin typeface="微软雅黑" panose="020B0503020204020204" charset="-122"/>
                  <a:ea typeface="微软雅黑" panose="020B0503020204020204" charset="-122"/>
                  <a:cs typeface="Times New Roman" panose="02020603050405020304" charset="0"/>
                </a:rPr>
                <a:t>计算四分位距</a:t>
              </a:r>
              <a:r>
                <a:rPr lang="en-US" altLang="zh-CN" sz="1800" b="1" kern="100" dirty="0">
                  <a:effectLst/>
                  <a:latin typeface="微软雅黑" panose="020B0503020204020204" charset="-122"/>
                  <a:ea typeface="微软雅黑" panose="020B0503020204020204" charset="-122"/>
                  <a:cs typeface="Times New Roman" panose="02020603050405020304" charset="0"/>
                </a:rPr>
                <a:t>IQR</a:t>
              </a:r>
              <a:r>
                <a:rPr lang="zh-CN" altLang="en-US" sz="1800" kern="100" dirty="0">
                  <a:effectLst/>
                  <a:latin typeface="微软雅黑" panose="020B0503020204020204" charset="-122"/>
                  <a:ea typeface="微软雅黑" panose="020B0503020204020204" charset="-122"/>
                  <a:cs typeface="Times New Roman" panose="02020603050405020304" charset="0"/>
                </a:rPr>
                <a:t>：公式为</a:t>
              </a:r>
              <a:r>
                <a:rPr lang="en-US" altLang="zh-CN" sz="1800" kern="100" dirty="0">
                  <a:effectLst/>
                  <a:latin typeface="微软雅黑" panose="020B0503020204020204" charset="-122"/>
                  <a:ea typeface="微软雅黑" panose="020B0503020204020204" charset="-122"/>
                  <a:cs typeface="Times New Roman" panose="02020603050405020304" charset="0"/>
                </a:rPr>
                <a:t> IQR=Q</a:t>
              </a:r>
              <a:r>
                <a:rPr lang="en-US" altLang="zh-CN" sz="1800" kern="100" baseline="-25000" dirty="0">
                  <a:effectLst/>
                  <a:latin typeface="微软雅黑" panose="020B0503020204020204" charset="-122"/>
                  <a:ea typeface="微软雅黑" panose="020B0503020204020204" charset="-122"/>
                  <a:cs typeface="Times New Roman" panose="02020603050405020304" charset="0"/>
                </a:rPr>
                <a:t>3</a:t>
              </a:r>
              <a:r>
                <a:rPr lang="en-US" altLang="zh-CN" sz="1800" kern="100" dirty="0">
                  <a:effectLst/>
                  <a:latin typeface="微软雅黑" panose="020B0503020204020204" charset="-122"/>
                  <a:ea typeface="微软雅黑" panose="020B0503020204020204" charset="-122"/>
                  <a:cs typeface="Times New Roman" panose="02020603050405020304" charset="0"/>
                </a:rPr>
                <a:t>-Q</a:t>
              </a:r>
              <a:r>
                <a:rPr lang="en-US" altLang="zh-CN" sz="1800" kern="100" baseline="-25000" dirty="0">
                  <a:effectLst/>
                  <a:latin typeface="微软雅黑" panose="020B0503020204020204" charset="-122"/>
                  <a:ea typeface="微软雅黑" panose="020B0503020204020204" charset="-122"/>
                  <a:cs typeface="Times New Roman" panose="02020603050405020304" charset="0"/>
                </a:rPr>
                <a:t>1</a:t>
              </a:r>
              <a:endParaRPr lang="zh-CN" altLang="en-US" kern="100" dirty="0">
                <a:effectLst/>
                <a:latin typeface="微软雅黑" panose="020B0503020204020204" charset="-122"/>
                <a:ea typeface="微软雅黑" panose="020B0503020204020204" charset="-122"/>
                <a:cs typeface="Times New Roman" panose="02020603050405020304" charset="0"/>
                <a:sym typeface="+mn-ea"/>
              </a:endParaRPr>
            </a:p>
            <a:p>
              <a:pPr marR="0" indent="0" algn="just" fontAlgn="auto">
                <a:lnSpc>
                  <a:spcPct val="200000"/>
                </a:lnSpc>
                <a:spcBef>
                  <a:spcPts val="0"/>
                </a:spcBef>
                <a:spcAft>
                  <a:spcPts val="0"/>
                </a:spcAft>
              </a:pPr>
              <a:r>
                <a:rPr lang="en-US" altLang="zh-CN" sz="1800" b="1" kern="100" dirty="0">
                  <a:effectLst/>
                  <a:latin typeface="微软雅黑" panose="020B0503020204020204" charset="-122"/>
                  <a:ea typeface="微软雅黑" panose="020B0503020204020204" charset="-122"/>
                  <a:cs typeface="Times New Roman" panose="02020603050405020304" charset="0"/>
                  <a:sym typeface="+mn-ea"/>
                </a:rPr>
                <a:t>4.</a:t>
              </a:r>
              <a:r>
                <a:rPr lang="zh-CN" altLang="en-US" sz="1800" b="1" kern="100" dirty="0">
                  <a:effectLst/>
                  <a:latin typeface="微软雅黑" panose="020B0503020204020204" charset="-122"/>
                  <a:ea typeface="微软雅黑" panose="020B0503020204020204" charset="-122"/>
                  <a:cs typeface="Times New Roman" panose="02020603050405020304" charset="0"/>
                  <a:sym typeface="+mn-ea"/>
                </a:rPr>
                <a:t>处理异常值</a:t>
              </a:r>
              <a:r>
                <a:rPr lang="zh-CN" altLang="en-US" sz="1800" kern="100" dirty="0">
                  <a:effectLst/>
                  <a:latin typeface="微软雅黑" panose="020B0503020204020204" charset="-122"/>
                  <a:ea typeface="微软雅黑" panose="020B0503020204020204" charset="-122"/>
                  <a:cs typeface="Times New Roman" panose="02020603050405020304" charset="0"/>
                  <a:sym typeface="+mn-ea"/>
                </a:rPr>
                <a:t>：将异常值根据公式替换：</a:t>
              </a:r>
              <a:r>
                <a:rPr lang="en-US" altLang="zh-CN" sz="1800" kern="100" dirty="0">
                  <a:effectLst/>
                  <a:latin typeface="微软雅黑" panose="020B0503020204020204" charset="-122"/>
                  <a:ea typeface="微软雅黑" panose="020B0503020204020204" charset="-122"/>
                  <a:cs typeface="Times New Roman" panose="02020603050405020304" charset="0"/>
                  <a:sym typeface="+mn-ea"/>
                </a:rPr>
                <a:t>                                               </a:t>
              </a:r>
              <a:r>
                <a:rPr lang="zh-CN" altLang="en-US" sz="1800" kern="100" dirty="0">
                  <a:effectLst/>
                  <a:latin typeface="微软雅黑" panose="020B0503020204020204" charset="-122"/>
                  <a:ea typeface="微软雅黑" panose="020B0503020204020204" charset="-122"/>
                  <a:cs typeface="Times New Roman" panose="02020603050405020304" charset="0"/>
                  <a:sym typeface="+mn-ea"/>
                </a:rPr>
                <a:t>，将缺失值替换为均值。</a:t>
              </a:r>
              <a:endParaRPr lang="zh-CN" altLang="en-US" sz="1800" kern="100" dirty="0">
                <a:effectLst/>
                <a:latin typeface="微软雅黑" panose="020B0503020204020204" charset="-122"/>
                <a:ea typeface="微软雅黑" panose="020B0503020204020204" charset="-122"/>
                <a:cs typeface="Times New Roman" panose="02020603050405020304" charset="0"/>
                <a:sym typeface="+mn-ea"/>
              </a:endParaRPr>
            </a:p>
            <a:p>
              <a:pPr marR="0" indent="0" algn="just" fontAlgn="auto">
                <a:lnSpc>
                  <a:spcPct val="200000"/>
                </a:lnSpc>
                <a:spcBef>
                  <a:spcPts val="0"/>
                </a:spcBef>
                <a:spcAft>
                  <a:spcPts val="0"/>
                </a:spcAft>
              </a:pPr>
              <a:endParaRPr lang="en-US" altLang="zh-CN" sz="1800" b="1" kern="100" dirty="0">
                <a:effectLst/>
                <a:latin typeface="微软雅黑" panose="020B0503020204020204" charset="-122"/>
                <a:ea typeface="微软雅黑" panose="020B0503020204020204" charset="-122"/>
                <a:cs typeface="Times New Roman" panose="02020603050405020304" charset="0"/>
                <a:sym typeface="+mn-ea"/>
              </a:endParaRPr>
            </a:p>
            <a:p>
              <a:pPr marR="0" indent="0" algn="just" fontAlgn="auto">
                <a:lnSpc>
                  <a:spcPct val="200000"/>
                </a:lnSpc>
                <a:spcBef>
                  <a:spcPts val="0"/>
                </a:spcBef>
                <a:spcAft>
                  <a:spcPts val="0"/>
                </a:spcAft>
              </a:pPr>
              <a:r>
                <a:rPr lang="en-US" altLang="zh-CN" sz="1800" b="1" kern="100" dirty="0">
                  <a:effectLst/>
                  <a:latin typeface="微软雅黑" panose="020B0503020204020204" charset="-122"/>
                  <a:ea typeface="微软雅黑" panose="020B0503020204020204" charset="-122"/>
                  <a:cs typeface="Times New Roman" panose="02020603050405020304" charset="0"/>
                  <a:sym typeface="+mn-ea"/>
                </a:rPr>
                <a:t>5.</a:t>
              </a:r>
              <a:r>
                <a:rPr lang="zh-CN" altLang="en-US" sz="1800" b="1" kern="100" dirty="0">
                  <a:effectLst/>
                  <a:latin typeface="微软雅黑" panose="020B0503020204020204" charset="-122"/>
                  <a:ea typeface="微软雅黑" panose="020B0503020204020204" charset="-122"/>
                  <a:cs typeface="Times New Roman" panose="02020603050405020304" charset="0"/>
                  <a:sym typeface="+mn-ea"/>
                </a:rPr>
                <a:t>线性映射：</a:t>
              </a:r>
              <a:r>
                <a:rPr lang="zh-CN" altLang="en-US" sz="1800" kern="100" dirty="0">
                  <a:effectLst/>
                  <a:latin typeface="微软雅黑" panose="020B0503020204020204" charset="-122"/>
                  <a:ea typeface="微软雅黑" panose="020B0503020204020204" charset="-122"/>
                  <a:cs typeface="Times New Roman" panose="02020603050405020304" charset="0"/>
                  <a:sym typeface="+mn-ea"/>
                </a:rPr>
                <a:t>找出替换后数据中的最小值</a:t>
              </a:r>
              <a:r>
                <a:rPr lang="en-US" altLang="zh-CN" sz="1800" kern="100" dirty="0">
                  <a:effectLst/>
                  <a:latin typeface="微软雅黑" panose="020B0503020204020204" charset="-122"/>
                  <a:ea typeface="微软雅黑" panose="020B0503020204020204" charset="-122"/>
                  <a:cs typeface="Times New Roman" panose="02020603050405020304" charset="0"/>
                  <a:sym typeface="+mn-ea"/>
                </a:rPr>
                <a:t>min_value</a:t>
              </a:r>
              <a:r>
                <a:rPr lang="zh-CN" altLang="en-US" sz="1800" kern="100" dirty="0">
                  <a:effectLst/>
                  <a:latin typeface="微软雅黑" panose="020B0503020204020204" charset="-122"/>
                  <a:ea typeface="微软雅黑" panose="020B0503020204020204" charset="-122"/>
                  <a:cs typeface="Times New Roman" panose="02020603050405020304" charset="0"/>
                  <a:sym typeface="+mn-ea"/>
                </a:rPr>
                <a:t>和最大值</a:t>
              </a:r>
              <a:r>
                <a:rPr lang="en-US" altLang="zh-CN" sz="1800" kern="100" dirty="0">
                  <a:effectLst/>
                  <a:latin typeface="微软雅黑" panose="020B0503020204020204" charset="-122"/>
                  <a:ea typeface="微软雅黑" panose="020B0503020204020204" charset="-122"/>
                  <a:cs typeface="Times New Roman" panose="02020603050405020304" charset="0"/>
                  <a:sym typeface="+mn-ea"/>
                </a:rPr>
                <a:t>max_value</a:t>
              </a:r>
              <a:r>
                <a:rPr lang="zh-CN" altLang="en-US" sz="1800" kern="100" dirty="0">
                  <a:effectLst/>
                  <a:latin typeface="微软雅黑" panose="020B0503020204020204" charset="-122"/>
                  <a:ea typeface="微软雅黑" panose="020B0503020204020204" charset="-122"/>
                  <a:cs typeface="Times New Roman" panose="02020603050405020304" charset="0"/>
                  <a:sym typeface="+mn-ea"/>
                </a:rPr>
                <a:t>，将清洗前的数据带入公式。对于正向指标</a:t>
              </a:r>
              <a:r>
                <a:rPr lang="en-US" altLang="zh-CN" sz="1800" kern="100" dirty="0">
                  <a:effectLst/>
                  <a:latin typeface="微软雅黑" panose="020B0503020204020204" charset="-122"/>
                  <a:ea typeface="微软雅黑" panose="020B0503020204020204" charset="-122"/>
                  <a:cs typeface="Times New Roman" panose="02020603050405020304" charset="0"/>
                  <a:sym typeface="+mn-ea"/>
                </a:rPr>
                <a:t> </a:t>
              </a:r>
              <a:r>
                <a:rPr lang="zh-CN" altLang="en-US" sz="1800" kern="100" dirty="0">
                  <a:effectLst/>
                  <a:latin typeface="微软雅黑" panose="020B0503020204020204" charset="-122"/>
                  <a:ea typeface="微软雅黑" panose="020B0503020204020204" charset="-122"/>
                  <a:cs typeface="Times New Roman" panose="02020603050405020304" charset="0"/>
                  <a:sym typeface="+mn-ea"/>
                </a:rPr>
                <a:t>：</a:t>
              </a:r>
              <a:r>
                <a:rPr lang="en-US" altLang="zh-CN" sz="1800" kern="100" dirty="0">
                  <a:effectLst/>
                  <a:latin typeface="微软雅黑" panose="020B0503020204020204" charset="-122"/>
                  <a:ea typeface="微软雅黑" panose="020B0503020204020204" charset="-122"/>
                  <a:cs typeface="Times New Roman" panose="02020603050405020304" charset="0"/>
                  <a:sym typeface="+mn-ea"/>
                </a:rPr>
                <a:t>                                                       </a:t>
              </a:r>
              <a:r>
                <a:rPr lang="zh-CN" altLang="en-US" sz="1800" kern="100" dirty="0">
                  <a:effectLst/>
                  <a:latin typeface="微软雅黑" panose="020B0503020204020204" charset="-122"/>
                  <a:ea typeface="微软雅黑" panose="020B0503020204020204" charset="-122"/>
                  <a:cs typeface="Times New Roman" panose="02020603050405020304" charset="0"/>
                  <a:sym typeface="+mn-ea"/>
                </a:rPr>
                <a:t>，对于负向</a:t>
              </a:r>
              <a:r>
                <a:rPr lang="zh-CN" altLang="en-US" sz="1800" kern="100" dirty="0">
                  <a:effectLst/>
                  <a:latin typeface="微软雅黑" panose="020B0503020204020204" charset="-122"/>
                  <a:ea typeface="微软雅黑" panose="020B0503020204020204" charset="-122"/>
                  <a:cs typeface="Times New Roman" panose="02020603050405020304" charset="0"/>
                  <a:sym typeface="+mn-ea"/>
                </a:rPr>
                <a:t>指标：</a:t>
              </a:r>
              <a:endParaRPr lang="zh-CN" altLang="en-US" sz="1800" kern="100" dirty="0">
                <a:effectLst/>
                <a:latin typeface="微软雅黑" panose="020B0503020204020204" charset="-122"/>
                <a:ea typeface="微软雅黑" panose="020B0503020204020204" charset="-122"/>
                <a:cs typeface="Times New Roman" panose="02020603050405020304" charset="0"/>
                <a:sym typeface="+mn-ea"/>
              </a:endParaRPr>
            </a:p>
          </p:txBody>
        </p:sp>
      </p:grpSp>
      <p:sp>
        <p:nvSpPr>
          <p:cNvPr id="15" name="文本框 14"/>
          <p:cNvSpPr txBox="1"/>
          <p:nvPr>
            <p:custDataLst>
              <p:tags r:id="rId10"/>
            </p:custDataLst>
          </p:nvPr>
        </p:nvSpPr>
        <p:spPr>
          <a:xfrm>
            <a:off x="268605" y="51435"/>
            <a:ext cx="6044565" cy="645160"/>
          </a:xfrm>
          <a:prstGeom prst="rect">
            <a:avLst/>
          </a:prstGeom>
          <a:noFill/>
        </p:spPr>
        <p:txBody>
          <a:bodyPr wrap="square" rtlCol="0">
            <a:spAutoFit/>
          </a:bodyPr>
          <a:p>
            <a:pPr indent="0" algn="l" fontAlgn="auto">
              <a:lnSpc>
                <a:spcPct val="100000"/>
              </a:lnSpc>
            </a:pPr>
            <a:r>
              <a:rPr lang="zh-CN" altLang="en-US" sz="3600" b="1" dirty="0">
                <a:solidFill>
                  <a:schemeClr val="bg1"/>
                </a:solidFill>
                <a:latin typeface="微软雅黑" panose="020B0503020204020204" charset="-122"/>
                <a:ea typeface="微软雅黑" panose="020B0503020204020204" charset="-122"/>
                <a:sym typeface="+mn-ea"/>
              </a:rPr>
              <a:t>数据清洗和映射</a:t>
            </a:r>
            <a:r>
              <a:rPr lang="zh-CN" altLang="en-US" sz="3600" b="1" dirty="0">
                <a:solidFill>
                  <a:schemeClr val="bg1"/>
                </a:solidFill>
                <a:latin typeface="微软雅黑" panose="020B0503020204020204" charset="-122"/>
                <a:ea typeface="微软雅黑" panose="020B0503020204020204" charset="-122"/>
                <a:sym typeface="+mn-ea"/>
              </a:rPr>
              <a:t>函数</a:t>
            </a:r>
            <a:endParaRPr lang="zh-CN" altLang="en-US" sz="3600" b="1" dirty="0">
              <a:solidFill>
                <a:schemeClr val="bg1"/>
              </a:solidFill>
              <a:latin typeface="微软雅黑" panose="020B0503020204020204" charset="-122"/>
              <a:ea typeface="微软雅黑" panose="020B0503020204020204" charset="-122"/>
              <a:sym typeface="+mn-ea"/>
            </a:endParaRPr>
          </a:p>
        </p:txBody>
      </p:sp>
      <p:pic>
        <p:nvPicPr>
          <p:cNvPr id="3" name="图片 2"/>
          <p:cNvPicPr>
            <a:picLocks noChangeAspect="1"/>
          </p:cNvPicPr>
          <p:nvPr/>
        </p:nvPicPr>
        <p:blipFill>
          <a:blip r:embed="rId11"/>
          <a:stretch>
            <a:fillRect/>
          </a:stretch>
        </p:blipFill>
        <p:spPr>
          <a:xfrm>
            <a:off x="869315" y="3733800"/>
            <a:ext cx="3741420" cy="541020"/>
          </a:xfrm>
          <a:prstGeom prst="rect">
            <a:avLst/>
          </a:prstGeom>
        </p:spPr>
      </p:pic>
      <p:sp>
        <p:nvSpPr>
          <p:cNvPr id="4" name="圆角矩形 3"/>
          <p:cNvSpPr/>
          <p:nvPr/>
        </p:nvSpPr>
        <p:spPr>
          <a:xfrm>
            <a:off x="416560" y="2717165"/>
            <a:ext cx="1690370" cy="386715"/>
          </a:xfrm>
          <a:prstGeom prst="roundRect">
            <a:avLst/>
          </a:prstGeom>
          <a:solidFill>
            <a:srgbClr val="1384CA"/>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b="1">
                <a:latin typeface="微软雅黑" panose="020B0503020204020204" charset="-122"/>
                <a:ea typeface="微软雅黑" panose="020B0503020204020204" charset="-122"/>
              </a:rPr>
              <a:t>线性</a:t>
            </a:r>
            <a:r>
              <a:rPr lang="zh-CN" altLang="en-US" b="1">
                <a:latin typeface="微软雅黑" panose="020B0503020204020204" charset="-122"/>
                <a:ea typeface="微软雅黑" panose="020B0503020204020204" charset="-122"/>
              </a:rPr>
              <a:t>映射</a:t>
            </a:r>
            <a:endParaRPr lang="zh-CN" altLang="en-US" b="1">
              <a:latin typeface="微软雅黑" panose="020B0503020204020204" charset="-122"/>
              <a:ea typeface="微软雅黑" panose="020B0503020204020204" charset="-122"/>
            </a:endParaRPr>
          </a:p>
        </p:txBody>
      </p:sp>
      <p:pic>
        <p:nvPicPr>
          <p:cNvPr id="5" name="图片 4"/>
          <p:cNvPicPr>
            <a:picLocks noChangeAspect="1"/>
          </p:cNvPicPr>
          <p:nvPr/>
        </p:nvPicPr>
        <p:blipFill>
          <a:blip r:embed="rId12"/>
          <a:stretch>
            <a:fillRect/>
          </a:stretch>
        </p:blipFill>
        <p:spPr>
          <a:xfrm>
            <a:off x="6461125" y="3677920"/>
            <a:ext cx="3672840" cy="617220"/>
          </a:xfrm>
          <a:prstGeom prst="rect">
            <a:avLst/>
          </a:prstGeom>
        </p:spPr>
      </p:pic>
      <p:pic>
        <p:nvPicPr>
          <p:cNvPr id="6" name="图片 5"/>
          <p:cNvPicPr>
            <a:picLocks noChangeAspect="1"/>
          </p:cNvPicPr>
          <p:nvPr/>
        </p:nvPicPr>
        <p:blipFill>
          <a:blip r:embed="rId13"/>
          <a:stretch>
            <a:fillRect/>
          </a:stretch>
        </p:blipFill>
        <p:spPr>
          <a:xfrm>
            <a:off x="4499610" y="2040255"/>
            <a:ext cx="3105150" cy="669290"/>
          </a:xfrm>
          <a:prstGeom prst="rect">
            <a:avLst/>
          </a:prstGeom>
        </p:spPr>
      </p:pic>
    </p:spTree>
  </p:cSld>
  <p:clrMapOvr>
    <a:masterClrMapping/>
  </p:clrMapOvr>
  <p:timing>
    <p:tnLst>
      <p:par>
        <p:cTn id="1" dur="indefinite" restart="never" nodeType="tmRoot"/>
      </p:par>
    </p:tnLst>
    <p:bldLst>
      <p:bldP spid="20" grpId="0" bldLvl="0" animBg="1"/>
      <p:bldP spid="1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rot="5400000">
            <a:off x="5732145" y="-5731510"/>
            <a:ext cx="728980" cy="12192635"/>
          </a:xfrm>
          <a:prstGeom prst="rect">
            <a:avLst/>
          </a:prstGeom>
          <a:gradFill>
            <a:gsLst>
              <a:gs pos="22000">
                <a:srgbClr val="2CA5FF"/>
              </a:gs>
              <a:gs pos="100000">
                <a:schemeClr val="bg1"/>
              </a:gs>
            </a:gsLst>
            <a:lin ang="162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solidFill>
                <a:schemeClr val="bg1"/>
              </a:solidFill>
              <a:highlight>
                <a:srgbClr val="008000"/>
              </a:highlight>
            </a:endParaRPr>
          </a:p>
        </p:txBody>
      </p:sp>
      <p:pic>
        <p:nvPicPr>
          <p:cNvPr id="12" name="图片 11" descr="(横版-黑字)基金会logo"/>
          <p:cNvPicPr>
            <a:picLocks noChangeAspect="1"/>
          </p:cNvPicPr>
          <p:nvPr userDrawn="1"/>
        </p:nvPicPr>
        <p:blipFill>
          <a:blip r:embed="rId1"/>
          <a:stretch>
            <a:fillRect/>
          </a:stretch>
        </p:blipFill>
        <p:spPr>
          <a:xfrm>
            <a:off x="9207500" y="83820"/>
            <a:ext cx="2785110" cy="561975"/>
          </a:xfrm>
          <a:prstGeom prst="rect">
            <a:avLst/>
          </a:prstGeom>
        </p:spPr>
      </p:pic>
      <p:sp>
        <p:nvSpPr>
          <p:cNvPr id="15" name="文本框 14"/>
          <p:cNvSpPr txBox="1"/>
          <p:nvPr>
            <p:custDataLst>
              <p:tags r:id="rId2"/>
            </p:custDataLst>
          </p:nvPr>
        </p:nvSpPr>
        <p:spPr>
          <a:xfrm>
            <a:off x="268605" y="51435"/>
            <a:ext cx="6044565" cy="645160"/>
          </a:xfrm>
          <a:prstGeom prst="rect">
            <a:avLst/>
          </a:prstGeom>
          <a:noFill/>
        </p:spPr>
        <p:txBody>
          <a:bodyPr wrap="square" rtlCol="0">
            <a:spAutoFit/>
          </a:bodyPr>
          <a:p>
            <a:pPr indent="0" algn="l" fontAlgn="auto">
              <a:lnSpc>
                <a:spcPct val="100000"/>
              </a:lnSpc>
            </a:pPr>
            <a:r>
              <a:rPr lang="zh-CN" altLang="en-US" sz="3600" b="1" dirty="0">
                <a:solidFill>
                  <a:schemeClr val="bg1"/>
                </a:solidFill>
                <a:latin typeface="微软雅黑" panose="020B0503020204020204" charset="-122"/>
                <a:ea typeface="微软雅黑" panose="020B0503020204020204" charset="-122"/>
                <a:sym typeface="+mn-ea"/>
              </a:rPr>
              <a:t>熵值赋权法</a:t>
            </a:r>
            <a:endParaRPr lang="zh-CN" altLang="en-US" sz="3600" b="1" dirty="0">
              <a:solidFill>
                <a:schemeClr val="bg1"/>
              </a:solidFill>
              <a:latin typeface="微软雅黑" panose="020B0503020204020204" charset="-122"/>
              <a:ea typeface="微软雅黑" panose="020B0503020204020204" charset="-122"/>
              <a:sym typeface="+mn-ea"/>
            </a:endParaRPr>
          </a:p>
        </p:txBody>
      </p:sp>
      <p:grpSp>
        <p:nvGrpSpPr>
          <p:cNvPr id="46" name="组合 45"/>
          <p:cNvGrpSpPr/>
          <p:nvPr/>
        </p:nvGrpSpPr>
        <p:grpSpPr>
          <a:xfrm>
            <a:off x="223520" y="1031875"/>
            <a:ext cx="5828030" cy="2470150"/>
            <a:chOff x="923" y="1652"/>
            <a:chExt cx="9178" cy="3890"/>
          </a:xfrm>
        </p:grpSpPr>
        <p:grpSp>
          <p:nvGrpSpPr>
            <p:cNvPr id="23" name="组合 22"/>
            <p:cNvGrpSpPr/>
            <p:nvPr/>
          </p:nvGrpSpPr>
          <p:grpSpPr>
            <a:xfrm>
              <a:off x="923" y="1652"/>
              <a:ext cx="9178" cy="3890"/>
              <a:chOff x="923" y="1652"/>
              <a:chExt cx="9178" cy="3890"/>
            </a:xfrm>
            <a:effectLst>
              <a:outerShdw blurRad="50800" dist="38100" dir="2700000" algn="tl" rotWithShape="0">
                <a:prstClr val="black">
                  <a:alpha val="40000"/>
                </a:prstClr>
              </a:outerShdw>
            </a:effectLst>
          </p:grpSpPr>
          <p:sp>
            <p:nvSpPr>
              <p:cNvPr id="7" name="矩形: 圆角 5"/>
              <p:cNvSpPr>
                <a:spLocks noChangeAspect="1"/>
              </p:cNvSpPr>
              <p:nvPr/>
            </p:nvSpPr>
            <p:spPr>
              <a:xfrm>
                <a:off x="923" y="2359"/>
                <a:ext cx="9178" cy="3183"/>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20000"/>
                  </a:lnSpc>
                </a:pPr>
                <a:endParaRPr lang="zh-CN" altLang="en-US"/>
              </a:p>
            </p:txBody>
          </p:sp>
          <p:grpSp>
            <p:nvGrpSpPr>
              <p:cNvPr id="14" name="组合 13"/>
              <p:cNvGrpSpPr/>
              <p:nvPr/>
            </p:nvGrpSpPr>
            <p:grpSpPr>
              <a:xfrm rot="0">
                <a:off x="923" y="1652"/>
                <a:ext cx="9172" cy="707"/>
                <a:chOff x="6524195" y="3227589"/>
                <a:chExt cx="2867455" cy="688444"/>
              </a:xfrm>
            </p:grpSpPr>
            <p:sp>
              <p:nvSpPr>
                <p:cNvPr id="16" name="矩形: 圆角 20"/>
                <p:cNvSpPr>
                  <a:spLocks noChangeAspect="1"/>
                </p:cNvSpPr>
                <p:nvPr>
                  <p:custDataLst>
                    <p:tags r:id="rId3"/>
                  </p:custDataLst>
                </p:nvPr>
              </p:nvSpPr>
              <p:spPr>
                <a:xfrm>
                  <a:off x="6524195" y="3227589"/>
                  <a:ext cx="2867455" cy="501367"/>
                </a:xfrm>
                <a:prstGeom prst="roundRect">
                  <a:avLst>
                    <a:gd name="adj" fmla="val 38601"/>
                  </a:avLst>
                </a:prstGeom>
                <a:gradFill flip="none" rotWithShape="1">
                  <a:gsLst>
                    <a:gs pos="0">
                      <a:srgbClr val="1384CA"/>
                    </a:gs>
                    <a:gs pos="100000">
                      <a:srgbClr val="D273B5"/>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b="1" dirty="0">
                    <a:latin typeface="微软雅黑" panose="020B0503020204020204" charset="-122"/>
                    <a:ea typeface="微软雅黑" panose="020B0503020204020204" charset="-122"/>
                    <a:sym typeface="+mn-ea"/>
                  </a:endParaRPr>
                </a:p>
              </p:txBody>
            </p:sp>
            <p:sp>
              <p:nvSpPr>
                <p:cNvPr id="17" name="矩形 16"/>
                <p:cNvSpPr>
                  <a:spLocks noChangeAspect="1"/>
                </p:cNvSpPr>
                <p:nvPr>
                  <p:custDataLst>
                    <p:tags r:id="rId4"/>
                  </p:custDataLst>
                </p:nvPr>
              </p:nvSpPr>
              <p:spPr>
                <a:xfrm>
                  <a:off x="6524195" y="3414666"/>
                  <a:ext cx="2867455" cy="501367"/>
                </a:xfrm>
                <a:prstGeom prst="rect">
                  <a:avLst/>
                </a:prstGeom>
                <a:gradFill flip="none" rotWithShape="1">
                  <a:gsLst>
                    <a:gs pos="0">
                      <a:srgbClr val="1384CA"/>
                    </a:gs>
                    <a:gs pos="100000">
                      <a:srgbClr val="D273B5"/>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b="1" dirty="0">
                    <a:latin typeface="微软雅黑" panose="020B0503020204020204" charset="-122"/>
                    <a:ea typeface="微软雅黑" panose="020B0503020204020204" charset="-122"/>
                    <a:sym typeface="+mn-ea"/>
                  </a:endParaRPr>
                </a:p>
              </p:txBody>
            </p:sp>
          </p:grpSp>
          <p:sp>
            <p:nvSpPr>
              <p:cNvPr id="19" name="文本框 18"/>
              <p:cNvSpPr txBox="1"/>
              <p:nvPr>
                <p:custDataLst>
                  <p:tags r:id="rId5"/>
                </p:custDataLst>
              </p:nvPr>
            </p:nvSpPr>
            <p:spPr>
              <a:xfrm>
                <a:off x="1087" y="1715"/>
                <a:ext cx="8358" cy="580"/>
              </a:xfrm>
              <a:prstGeom prst="rect">
                <a:avLst/>
              </a:prstGeom>
              <a:noFill/>
            </p:spPr>
            <p:txBody>
              <a:bodyPr wrap="square" rtlCol="0">
                <a:spAutoFit/>
              </a:bodyPr>
              <a:p>
                <a:r>
                  <a:rPr lang="zh-CN" altLang="en-US" b="1" dirty="0">
                    <a:solidFill>
                      <a:schemeClr val="bg1"/>
                    </a:solidFill>
                    <a:latin typeface="微软雅黑" panose="020B0503020204020204" charset="-122"/>
                    <a:ea typeface="微软雅黑" panose="020B0503020204020204" charset="-122"/>
                  </a:rPr>
                  <a:t>定义</a:t>
                </a:r>
                <a:endParaRPr lang="zh-CN" altLang="en-US" b="1" dirty="0">
                  <a:solidFill>
                    <a:schemeClr val="bg1"/>
                  </a:solidFill>
                  <a:latin typeface="微软雅黑" panose="020B0503020204020204" charset="-122"/>
                  <a:ea typeface="微软雅黑" panose="020B0503020204020204" charset="-122"/>
                </a:endParaRPr>
              </a:p>
            </p:txBody>
          </p:sp>
        </p:grpSp>
        <p:sp>
          <p:nvSpPr>
            <p:cNvPr id="26" name="文本框 25"/>
            <p:cNvSpPr txBox="1">
              <a:spLocks noChangeAspect="1"/>
            </p:cNvSpPr>
            <p:nvPr>
              <p:custDataLst>
                <p:tags r:id="rId6"/>
              </p:custDataLst>
            </p:nvPr>
          </p:nvSpPr>
          <p:spPr>
            <a:xfrm flipH="1">
              <a:off x="923" y="2578"/>
              <a:ext cx="9173" cy="2761"/>
            </a:xfrm>
            <a:prstGeom prst="rect">
              <a:avLst/>
            </a:prstGeom>
            <a:noFill/>
          </p:spPr>
          <p:txBody>
            <a:bodyPr wrap="square" rtlCol="0">
              <a:spAutoFit/>
            </a:bodyPr>
            <a:p>
              <a:pPr marR="0" indent="0" algn="just" fontAlgn="auto">
                <a:lnSpc>
                  <a:spcPct val="150000"/>
                </a:lnSpc>
                <a:spcBef>
                  <a:spcPts val="0"/>
                </a:spcBef>
                <a:spcAft>
                  <a:spcPts val="0"/>
                </a:spcAft>
              </a:pPr>
              <a:r>
                <a:rPr lang="zh-CN" altLang="en-US" kern="100" dirty="0">
                  <a:effectLst/>
                  <a:latin typeface="微软雅黑" panose="020B0503020204020204" charset="-122"/>
                  <a:ea typeface="微软雅黑" panose="020B0503020204020204" charset="-122"/>
                  <a:cs typeface="Times New Roman" panose="02020603050405020304" charset="0"/>
                </a:rPr>
                <a:t>熵值法是一种在多指标决策分析中确定指标权重的客观方法。它是基于信息熵的概念，通过计算指标的信息熵来衡量指标数据所包含的信息量，进而确定各指标在综合评价中的权重。</a:t>
              </a:r>
              <a:endParaRPr lang="zh-CN" altLang="en-US" kern="100" dirty="0">
                <a:effectLst/>
                <a:latin typeface="微软雅黑" panose="020B0503020204020204" charset="-122"/>
                <a:ea typeface="微软雅黑" panose="020B0503020204020204" charset="-122"/>
                <a:cs typeface="Times New Roman" panose="02020603050405020304" charset="0"/>
              </a:endParaRPr>
            </a:p>
          </p:txBody>
        </p:sp>
      </p:grpSp>
      <p:grpSp>
        <p:nvGrpSpPr>
          <p:cNvPr id="47" name="组合 46"/>
          <p:cNvGrpSpPr/>
          <p:nvPr/>
        </p:nvGrpSpPr>
        <p:grpSpPr>
          <a:xfrm>
            <a:off x="223520" y="3707130"/>
            <a:ext cx="5828030" cy="2470150"/>
            <a:chOff x="923" y="1652"/>
            <a:chExt cx="9178" cy="3890"/>
          </a:xfrm>
        </p:grpSpPr>
        <p:grpSp>
          <p:nvGrpSpPr>
            <p:cNvPr id="48" name="组合 47"/>
            <p:cNvGrpSpPr/>
            <p:nvPr/>
          </p:nvGrpSpPr>
          <p:grpSpPr>
            <a:xfrm>
              <a:off x="923" y="1652"/>
              <a:ext cx="9178" cy="3890"/>
              <a:chOff x="923" y="1652"/>
              <a:chExt cx="9178" cy="3890"/>
            </a:xfrm>
            <a:effectLst>
              <a:outerShdw blurRad="50800" dist="38100" dir="2700000" algn="tl" rotWithShape="0">
                <a:prstClr val="black">
                  <a:alpha val="40000"/>
                </a:prstClr>
              </a:outerShdw>
            </a:effectLst>
          </p:grpSpPr>
          <p:sp>
            <p:nvSpPr>
              <p:cNvPr id="49" name="矩形: 圆角 5"/>
              <p:cNvSpPr>
                <a:spLocks noChangeAspect="1"/>
              </p:cNvSpPr>
              <p:nvPr/>
            </p:nvSpPr>
            <p:spPr>
              <a:xfrm>
                <a:off x="923" y="2359"/>
                <a:ext cx="9178" cy="3183"/>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20000"/>
                  </a:lnSpc>
                </a:pPr>
                <a:endParaRPr lang="zh-CN" altLang="en-US"/>
              </a:p>
            </p:txBody>
          </p:sp>
          <p:grpSp>
            <p:nvGrpSpPr>
              <p:cNvPr id="50" name="组合 49"/>
              <p:cNvGrpSpPr/>
              <p:nvPr/>
            </p:nvGrpSpPr>
            <p:grpSpPr>
              <a:xfrm rot="0">
                <a:off x="923" y="1652"/>
                <a:ext cx="9172" cy="707"/>
                <a:chOff x="6524195" y="3227589"/>
                <a:chExt cx="2867455" cy="688444"/>
              </a:xfrm>
            </p:grpSpPr>
            <p:sp>
              <p:nvSpPr>
                <p:cNvPr id="51" name="矩形: 圆角 20"/>
                <p:cNvSpPr>
                  <a:spLocks noChangeAspect="1"/>
                </p:cNvSpPr>
                <p:nvPr>
                  <p:custDataLst>
                    <p:tags r:id="rId7"/>
                  </p:custDataLst>
                </p:nvPr>
              </p:nvSpPr>
              <p:spPr>
                <a:xfrm>
                  <a:off x="6524195" y="3227589"/>
                  <a:ext cx="2867455" cy="501367"/>
                </a:xfrm>
                <a:prstGeom prst="roundRect">
                  <a:avLst>
                    <a:gd name="adj" fmla="val 38601"/>
                  </a:avLst>
                </a:prstGeom>
                <a:gradFill flip="none" rotWithShape="1">
                  <a:gsLst>
                    <a:gs pos="0">
                      <a:srgbClr val="1384CA"/>
                    </a:gs>
                    <a:gs pos="100000">
                      <a:srgbClr val="D273B5"/>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b="1" dirty="0">
                    <a:latin typeface="微软雅黑" panose="020B0503020204020204" charset="-122"/>
                    <a:ea typeface="微软雅黑" panose="020B0503020204020204" charset="-122"/>
                    <a:sym typeface="+mn-ea"/>
                  </a:endParaRPr>
                </a:p>
              </p:txBody>
            </p:sp>
            <p:sp>
              <p:nvSpPr>
                <p:cNvPr id="52" name="矩形 51"/>
                <p:cNvSpPr>
                  <a:spLocks noChangeAspect="1"/>
                </p:cNvSpPr>
                <p:nvPr>
                  <p:custDataLst>
                    <p:tags r:id="rId8"/>
                  </p:custDataLst>
                </p:nvPr>
              </p:nvSpPr>
              <p:spPr>
                <a:xfrm>
                  <a:off x="6524195" y="3414666"/>
                  <a:ext cx="2867455" cy="501367"/>
                </a:xfrm>
                <a:prstGeom prst="rect">
                  <a:avLst/>
                </a:prstGeom>
                <a:gradFill flip="none" rotWithShape="1">
                  <a:gsLst>
                    <a:gs pos="0">
                      <a:srgbClr val="1384CA"/>
                    </a:gs>
                    <a:gs pos="100000">
                      <a:srgbClr val="D273B5"/>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b="1" dirty="0">
                    <a:latin typeface="微软雅黑" panose="020B0503020204020204" charset="-122"/>
                    <a:ea typeface="微软雅黑" panose="020B0503020204020204" charset="-122"/>
                    <a:sym typeface="+mn-ea"/>
                  </a:endParaRPr>
                </a:p>
              </p:txBody>
            </p:sp>
          </p:grpSp>
          <p:sp>
            <p:nvSpPr>
              <p:cNvPr id="53" name="文本框 52"/>
              <p:cNvSpPr txBox="1"/>
              <p:nvPr>
                <p:custDataLst>
                  <p:tags r:id="rId9"/>
                </p:custDataLst>
              </p:nvPr>
            </p:nvSpPr>
            <p:spPr>
              <a:xfrm>
                <a:off x="1087" y="1715"/>
                <a:ext cx="8358" cy="580"/>
              </a:xfrm>
              <a:prstGeom prst="rect">
                <a:avLst/>
              </a:prstGeom>
              <a:noFill/>
            </p:spPr>
            <p:txBody>
              <a:bodyPr wrap="square" rtlCol="0">
                <a:spAutoFit/>
              </a:bodyPr>
              <a:p>
                <a:r>
                  <a:rPr lang="zh-CN" altLang="en-US" b="1" dirty="0">
                    <a:solidFill>
                      <a:schemeClr val="bg1"/>
                    </a:solidFill>
                    <a:latin typeface="微软雅黑" panose="020B0503020204020204" charset="-122"/>
                    <a:ea typeface="微软雅黑" panose="020B0503020204020204" charset="-122"/>
                  </a:rPr>
                  <a:t>基本原理</a:t>
                </a:r>
                <a:endParaRPr lang="zh-CN" altLang="en-US" b="1" dirty="0">
                  <a:solidFill>
                    <a:schemeClr val="bg1"/>
                  </a:solidFill>
                  <a:latin typeface="微软雅黑" panose="020B0503020204020204" charset="-122"/>
                  <a:ea typeface="微软雅黑" panose="020B0503020204020204" charset="-122"/>
                </a:endParaRPr>
              </a:p>
            </p:txBody>
          </p:sp>
        </p:grpSp>
        <p:sp>
          <p:nvSpPr>
            <p:cNvPr id="54" name="文本框 53"/>
            <p:cNvSpPr txBox="1">
              <a:spLocks noChangeAspect="1"/>
            </p:cNvSpPr>
            <p:nvPr>
              <p:custDataLst>
                <p:tags r:id="rId10"/>
              </p:custDataLst>
            </p:nvPr>
          </p:nvSpPr>
          <p:spPr>
            <a:xfrm flipH="1">
              <a:off x="923" y="2578"/>
              <a:ext cx="9173" cy="2761"/>
            </a:xfrm>
            <a:prstGeom prst="rect">
              <a:avLst/>
            </a:prstGeom>
            <a:noFill/>
          </p:spPr>
          <p:txBody>
            <a:bodyPr wrap="square" rtlCol="0">
              <a:spAutoFit/>
            </a:bodyPr>
            <a:p>
              <a:pPr marR="0" indent="0" algn="just" fontAlgn="auto">
                <a:lnSpc>
                  <a:spcPct val="150000"/>
                </a:lnSpc>
                <a:spcBef>
                  <a:spcPts val="0"/>
                </a:spcBef>
                <a:spcAft>
                  <a:spcPts val="0"/>
                </a:spcAft>
              </a:pPr>
              <a:r>
                <a:rPr lang="zh-CN" altLang="en-US" sz="1800" kern="100" dirty="0">
                  <a:effectLst/>
                  <a:latin typeface="微软雅黑" panose="020B0503020204020204" charset="-122"/>
                  <a:ea typeface="微软雅黑" panose="020B0503020204020204" charset="-122"/>
                  <a:cs typeface="Times New Roman" panose="02020603050405020304" charset="0"/>
                </a:rPr>
                <a:t>信息论中，熵描述系统混乱或不确定性程度。随机变量取值与分布影响熵大小，变异程度大的指标熵值小，利用差异系数突出信息量大的指标，经归一化得权重，让其在</a:t>
              </a:r>
              <a:r>
                <a:rPr lang="zh-CN" altLang="en-US" kern="100" dirty="0">
                  <a:effectLst/>
                  <a:latin typeface="微软雅黑" panose="020B0503020204020204" charset="-122"/>
                  <a:ea typeface="微软雅黑" panose="020B0503020204020204" charset="-122"/>
                  <a:cs typeface="Times New Roman" panose="02020603050405020304" charset="0"/>
                  <a:sym typeface="+mn-ea"/>
                </a:rPr>
                <a:t>评价开源项目健康时</a:t>
              </a:r>
              <a:r>
                <a:rPr lang="zh-CN" altLang="en-US" sz="1800" kern="100" dirty="0">
                  <a:effectLst/>
                  <a:latin typeface="微软雅黑" panose="020B0503020204020204" charset="-122"/>
                  <a:ea typeface="微软雅黑" panose="020B0503020204020204" charset="-122"/>
                  <a:cs typeface="Times New Roman" panose="02020603050405020304" charset="0"/>
                </a:rPr>
                <a:t>起更重要</a:t>
              </a:r>
              <a:r>
                <a:rPr lang="zh-CN" altLang="en-US" sz="1800" kern="100" dirty="0">
                  <a:effectLst/>
                  <a:latin typeface="微软雅黑" panose="020B0503020204020204" charset="-122"/>
                  <a:ea typeface="微软雅黑" panose="020B0503020204020204" charset="-122"/>
                  <a:cs typeface="Times New Roman" panose="02020603050405020304" charset="0"/>
                </a:rPr>
                <a:t>的作用。</a:t>
              </a:r>
              <a:endParaRPr lang="en-US" altLang="zh-CN" sz="1800" kern="100" dirty="0">
                <a:effectLst/>
                <a:latin typeface="微软雅黑" panose="020B0503020204020204" charset="-122"/>
                <a:ea typeface="微软雅黑" panose="020B0503020204020204" charset="-122"/>
                <a:cs typeface="Times New Roman" panose="02020603050405020304" charset="0"/>
              </a:endParaRPr>
            </a:p>
          </p:txBody>
        </p:sp>
      </p:grpSp>
      <p:grpSp>
        <p:nvGrpSpPr>
          <p:cNvPr id="3" name="组合 2"/>
          <p:cNvGrpSpPr/>
          <p:nvPr/>
        </p:nvGrpSpPr>
        <p:grpSpPr>
          <a:xfrm>
            <a:off x="6314440" y="1054735"/>
            <a:ext cx="5573395" cy="5121910"/>
            <a:chOff x="923" y="1652"/>
            <a:chExt cx="9178" cy="8066"/>
          </a:xfrm>
        </p:grpSpPr>
        <p:grpSp>
          <p:nvGrpSpPr>
            <p:cNvPr id="4" name="组合 3"/>
            <p:cNvGrpSpPr/>
            <p:nvPr/>
          </p:nvGrpSpPr>
          <p:grpSpPr>
            <a:xfrm>
              <a:off x="923" y="1652"/>
              <a:ext cx="9178" cy="8066"/>
              <a:chOff x="923" y="1652"/>
              <a:chExt cx="9178" cy="8066"/>
            </a:xfrm>
            <a:effectLst>
              <a:outerShdw blurRad="50800" dist="38100" dir="2700000" algn="tl" rotWithShape="0">
                <a:prstClr val="black">
                  <a:alpha val="40000"/>
                </a:prstClr>
              </a:outerShdw>
            </a:effectLst>
          </p:grpSpPr>
          <p:sp>
            <p:nvSpPr>
              <p:cNvPr id="5" name="矩形: 圆角 5"/>
              <p:cNvSpPr>
                <a:spLocks noChangeAspect="1"/>
              </p:cNvSpPr>
              <p:nvPr/>
            </p:nvSpPr>
            <p:spPr>
              <a:xfrm>
                <a:off x="923" y="2359"/>
                <a:ext cx="9178" cy="7359"/>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20000"/>
                  </a:lnSpc>
                </a:pPr>
                <a:endParaRPr lang="zh-CN" altLang="en-US"/>
              </a:p>
            </p:txBody>
          </p:sp>
          <p:grpSp>
            <p:nvGrpSpPr>
              <p:cNvPr id="6" name="组合 5"/>
              <p:cNvGrpSpPr/>
              <p:nvPr/>
            </p:nvGrpSpPr>
            <p:grpSpPr>
              <a:xfrm rot="0">
                <a:off x="923" y="1652"/>
                <a:ext cx="9172" cy="707"/>
                <a:chOff x="6524195" y="3227589"/>
                <a:chExt cx="2867455" cy="688444"/>
              </a:xfrm>
            </p:grpSpPr>
            <p:sp>
              <p:nvSpPr>
                <p:cNvPr id="8" name="矩形: 圆角 20"/>
                <p:cNvSpPr>
                  <a:spLocks noChangeAspect="1"/>
                </p:cNvSpPr>
                <p:nvPr>
                  <p:custDataLst>
                    <p:tags r:id="rId11"/>
                  </p:custDataLst>
                </p:nvPr>
              </p:nvSpPr>
              <p:spPr>
                <a:xfrm>
                  <a:off x="6524195" y="3227589"/>
                  <a:ext cx="2867455" cy="501367"/>
                </a:xfrm>
                <a:prstGeom prst="roundRect">
                  <a:avLst>
                    <a:gd name="adj" fmla="val 38601"/>
                  </a:avLst>
                </a:prstGeom>
                <a:gradFill flip="none" rotWithShape="1">
                  <a:gsLst>
                    <a:gs pos="0">
                      <a:srgbClr val="1384CA"/>
                    </a:gs>
                    <a:gs pos="100000">
                      <a:srgbClr val="D273B5"/>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b="1" dirty="0">
                    <a:latin typeface="微软雅黑" panose="020B0503020204020204" charset="-122"/>
                    <a:ea typeface="微软雅黑" panose="020B0503020204020204" charset="-122"/>
                    <a:sym typeface="+mn-ea"/>
                  </a:endParaRPr>
                </a:p>
              </p:txBody>
            </p:sp>
            <p:sp>
              <p:nvSpPr>
                <p:cNvPr id="9" name="矩形 8"/>
                <p:cNvSpPr>
                  <a:spLocks noChangeAspect="1"/>
                </p:cNvSpPr>
                <p:nvPr>
                  <p:custDataLst>
                    <p:tags r:id="rId12"/>
                  </p:custDataLst>
                </p:nvPr>
              </p:nvSpPr>
              <p:spPr>
                <a:xfrm>
                  <a:off x="6524195" y="3414666"/>
                  <a:ext cx="2867455" cy="501367"/>
                </a:xfrm>
                <a:prstGeom prst="rect">
                  <a:avLst/>
                </a:prstGeom>
                <a:gradFill flip="none" rotWithShape="1">
                  <a:gsLst>
                    <a:gs pos="0">
                      <a:srgbClr val="1384CA"/>
                    </a:gs>
                    <a:gs pos="100000">
                      <a:srgbClr val="D273B5"/>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b="1" dirty="0">
                    <a:latin typeface="微软雅黑" panose="020B0503020204020204" charset="-122"/>
                    <a:ea typeface="微软雅黑" panose="020B0503020204020204" charset="-122"/>
                    <a:sym typeface="+mn-ea"/>
                  </a:endParaRPr>
                </a:p>
              </p:txBody>
            </p:sp>
          </p:grpSp>
          <p:sp>
            <p:nvSpPr>
              <p:cNvPr id="10" name="文本框 9"/>
              <p:cNvSpPr txBox="1"/>
              <p:nvPr>
                <p:custDataLst>
                  <p:tags r:id="rId13"/>
                </p:custDataLst>
              </p:nvPr>
            </p:nvSpPr>
            <p:spPr>
              <a:xfrm>
                <a:off x="1062" y="1715"/>
                <a:ext cx="8358" cy="580"/>
              </a:xfrm>
              <a:prstGeom prst="rect">
                <a:avLst/>
              </a:prstGeom>
              <a:noFill/>
            </p:spPr>
            <p:txBody>
              <a:bodyPr wrap="square" rtlCol="0">
                <a:spAutoFit/>
              </a:bodyPr>
              <a:p>
                <a:r>
                  <a:rPr lang="zh-CN" altLang="en-US" b="1" dirty="0">
                    <a:solidFill>
                      <a:schemeClr val="bg1"/>
                    </a:solidFill>
                    <a:latin typeface="微软雅黑" panose="020B0503020204020204" charset="-122"/>
                    <a:ea typeface="微软雅黑" panose="020B0503020204020204" charset="-122"/>
                  </a:rPr>
                  <a:t>计算</a:t>
                </a:r>
                <a:r>
                  <a:rPr lang="zh-CN" altLang="en-US" b="1" dirty="0">
                    <a:solidFill>
                      <a:schemeClr val="bg1"/>
                    </a:solidFill>
                    <a:latin typeface="微软雅黑" panose="020B0503020204020204" charset="-122"/>
                    <a:ea typeface="微软雅黑" panose="020B0503020204020204" charset="-122"/>
                  </a:rPr>
                  <a:t>步骤</a:t>
                </a:r>
                <a:endParaRPr lang="zh-CN" altLang="en-US" b="1" dirty="0">
                  <a:solidFill>
                    <a:schemeClr val="bg1"/>
                  </a:solidFill>
                  <a:latin typeface="微软雅黑" panose="020B0503020204020204" charset="-122"/>
                  <a:ea typeface="微软雅黑" panose="020B0503020204020204" charset="-122"/>
                </a:endParaRPr>
              </a:p>
            </p:txBody>
          </p:sp>
        </p:grpSp>
        <p:sp>
          <p:nvSpPr>
            <p:cNvPr id="11" name="文本框 10"/>
            <p:cNvSpPr txBox="1">
              <a:spLocks noChangeAspect="1"/>
            </p:cNvSpPr>
            <p:nvPr>
              <p:custDataLst>
                <p:tags r:id="rId14"/>
              </p:custDataLst>
            </p:nvPr>
          </p:nvSpPr>
          <p:spPr>
            <a:xfrm flipH="1">
              <a:off x="923" y="2358"/>
              <a:ext cx="9172" cy="7360"/>
            </a:xfrm>
            <a:prstGeom prst="rect">
              <a:avLst/>
            </a:prstGeom>
            <a:noFill/>
          </p:spPr>
          <p:txBody>
            <a:bodyPr wrap="square" rtlCol="0">
              <a:noAutofit/>
            </a:bodyPr>
            <a:p>
              <a:pPr marR="0" indent="0" algn="just" fontAlgn="auto">
                <a:lnSpc>
                  <a:spcPct val="200000"/>
                </a:lnSpc>
                <a:spcBef>
                  <a:spcPts val="0"/>
                </a:spcBef>
                <a:spcAft>
                  <a:spcPts val="0"/>
                </a:spcAft>
              </a:pPr>
              <a:r>
                <a:rPr lang="en-US" altLang="zh-CN" sz="1800" b="1" kern="100" dirty="0">
                  <a:effectLst/>
                  <a:latin typeface="微软雅黑" panose="020B0503020204020204" charset="-122"/>
                  <a:ea typeface="微软雅黑" panose="020B0503020204020204" charset="-122"/>
                  <a:cs typeface="Times New Roman" panose="02020603050405020304" charset="0"/>
                </a:rPr>
                <a:t>1.</a:t>
              </a:r>
              <a:r>
                <a:rPr lang="zh-CN" altLang="en-US" sz="1800" b="1" kern="100" dirty="0">
                  <a:effectLst/>
                  <a:latin typeface="微软雅黑" panose="020B0503020204020204" charset="-122"/>
                  <a:ea typeface="微软雅黑" panose="020B0503020204020204" charset="-122"/>
                  <a:cs typeface="Times New Roman" panose="02020603050405020304" charset="0"/>
                </a:rPr>
                <a:t>对数据清洗后的数据标准化</a:t>
              </a:r>
              <a:r>
                <a:rPr lang="zh-CN" altLang="en-US" sz="1800" kern="100" dirty="0">
                  <a:effectLst/>
                  <a:latin typeface="微软雅黑" panose="020B0503020204020204" charset="-122"/>
                  <a:ea typeface="微软雅黑" panose="020B0503020204020204" charset="-122"/>
                  <a:cs typeface="Times New Roman" panose="02020603050405020304" charset="0"/>
                </a:rPr>
                <a:t>：假设我们有</a:t>
              </a:r>
              <a:r>
                <a:rPr lang="en-US" altLang="zh-CN" sz="1800" kern="100" dirty="0">
                  <a:effectLst/>
                  <a:latin typeface="微软雅黑" panose="020B0503020204020204" charset="-122"/>
                  <a:ea typeface="微软雅黑" panose="020B0503020204020204" charset="-122"/>
                  <a:cs typeface="Times New Roman" panose="02020603050405020304" charset="0"/>
                </a:rPr>
                <a:t>n</a:t>
              </a:r>
              <a:r>
                <a:rPr lang="zh-CN" altLang="en-US" sz="1800" kern="100" dirty="0">
                  <a:effectLst/>
                  <a:latin typeface="微软雅黑" panose="020B0503020204020204" charset="-122"/>
                  <a:ea typeface="微软雅黑" panose="020B0503020204020204" charset="-122"/>
                  <a:cs typeface="Times New Roman" panose="02020603050405020304" charset="0"/>
                </a:rPr>
                <a:t>个指标，</a:t>
              </a:r>
              <a:r>
                <a:rPr lang="en-US" altLang="zh-CN" sz="1800" kern="100" dirty="0">
                  <a:effectLst/>
                  <a:latin typeface="微软雅黑" panose="020B0503020204020204" charset="-122"/>
                  <a:ea typeface="微软雅黑" panose="020B0503020204020204" charset="-122"/>
                  <a:cs typeface="Times New Roman" panose="02020603050405020304" charset="0"/>
                </a:rPr>
                <a:t>m</a:t>
              </a:r>
              <a:r>
                <a:rPr lang="zh-CN" altLang="en-US" sz="1800" kern="100" dirty="0">
                  <a:effectLst/>
                  <a:latin typeface="微软雅黑" panose="020B0503020204020204" charset="-122"/>
                  <a:ea typeface="微软雅黑" panose="020B0503020204020204" charset="-122"/>
                  <a:cs typeface="Times New Roman" panose="02020603050405020304" charset="0"/>
                </a:rPr>
                <a:t>个样本，</a:t>
              </a:r>
              <a:r>
                <a:rPr lang="zh-CN" altLang="en-US" sz="1800" kern="100" dirty="0">
                  <a:effectLst/>
                  <a:latin typeface="微软雅黑" panose="020B0503020204020204" charset="-122"/>
                  <a:ea typeface="微软雅黑" panose="020B0503020204020204" charset="-122"/>
                  <a:cs typeface="Times New Roman" panose="02020603050405020304" charset="0"/>
                </a:rPr>
                <a:t>清洗后</a:t>
              </a:r>
              <a:r>
                <a:rPr lang="zh-CN" altLang="en-US" sz="1800" kern="100" dirty="0">
                  <a:effectLst/>
                  <a:latin typeface="微软雅黑" panose="020B0503020204020204" charset="-122"/>
                  <a:ea typeface="微软雅黑" panose="020B0503020204020204" charset="-122"/>
                  <a:cs typeface="Times New Roman" panose="02020603050405020304" charset="0"/>
                </a:rPr>
                <a:t>的数据矩阵为</a:t>
              </a:r>
              <a:r>
                <a:rPr lang="en-US" altLang="zh-CN" sz="1800" kern="100" dirty="0">
                  <a:effectLst/>
                  <a:latin typeface="微软雅黑" panose="020B0503020204020204" charset="-122"/>
                  <a:ea typeface="微软雅黑" panose="020B0503020204020204" charset="-122"/>
                  <a:cs typeface="Times New Roman" panose="02020603050405020304" charset="0"/>
                </a:rPr>
                <a:t>                  </a:t>
              </a:r>
              <a:r>
                <a:rPr lang="zh-CN" altLang="en-US" sz="1800" kern="100" dirty="0">
                  <a:effectLst/>
                  <a:latin typeface="微软雅黑" panose="020B0503020204020204" charset="-122"/>
                  <a:ea typeface="微软雅黑" panose="020B0503020204020204" charset="-122"/>
                  <a:cs typeface="Times New Roman" panose="02020603050405020304" charset="0"/>
                </a:rPr>
                <a:t>，由于不同指标的量纲和数量级可能不同，首先要对数据进行标准化处理：</a:t>
              </a:r>
              <a:r>
                <a:rPr lang="en-US" altLang="zh-CN" sz="1800" kern="100" dirty="0">
                  <a:effectLst/>
                  <a:latin typeface="微软雅黑" panose="020B0503020204020204" charset="-122"/>
                  <a:ea typeface="微软雅黑" panose="020B0503020204020204" charset="-122"/>
                  <a:cs typeface="Times New Roman" panose="02020603050405020304" charset="0"/>
                </a:rPr>
                <a:t>                                             </a:t>
              </a:r>
              <a:r>
                <a:rPr lang="zh-CN" altLang="en-US" sz="1800" kern="100" dirty="0">
                  <a:effectLst/>
                  <a:latin typeface="微软雅黑" panose="020B0503020204020204" charset="-122"/>
                  <a:ea typeface="微软雅黑" panose="020B0503020204020204" charset="-122"/>
                  <a:cs typeface="Times New Roman" panose="02020603050405020304" charset="0"/>
                </a:rPr>
                <a:t>（正项</a:t>
              </a:r>
              <a:r>
                <a:rPr lang="zh-CN" altLang="en-US" sz="1800" kern="100" dirty="0">
                  <a:effectLst/>
                  <a:latin typeface="微软雅黑" panose="020B0503020204020204" charset="-122"/>
                  <a:ea typeface="微软雅黑" panose="020B0503020204020204" charset="-122"/>
                  <a:cs typeface="Times New Roman" panose="02020603050405020304" charset="0"/>
                </a:rPr>
                <a:t>指标），指标值越大越好。</a:t>
              </a:r>
              <a:endParaRPr lang="zh-CN" altLang="en-US" sz="1800" kern="100" dirty="0">
                <a:effectLst/>
                <a:latin typeface="微软雅黑" panose="020B0503020204020204" charset="-122"/>
                <a:ea typeface="微软雅黑" panose="020B0503020204020204" charset="-122"/>
                <a:cs typeface="Times New Roman" panose="02020603050405020304" charset="0"/>
              </a:endParaRPr>
            </a:p>
            <a:p>
              <a:pPr marR="0" indent="0" algn="just" fontAlgn="auto">
                <a:lnSpc>
                  <a:spcPct val="200000"/>
                </a:lnSpc>
                <a:spcBef>
                  <a:spcPts val="0"/>
                </a:spcBef>
                <a:spcAft>
                  <a:spcPts val="0"/>
                </a:spcAft>
              </a:pPr>
              <a:r>
                <a:rPr lang="en-US" altLang="zh-CN" sz="1800" kern="100" dirty="0">
                  <a:effectLst/>
                  <a:latin typeface="微软雅黑" panose="020B0503020204020204" charset="-122"/>
                  <a:ea typeface="微软雅黑" panose="020B0503020204020204" charset="-122"/>
                  <a:cs typeface="Times New Roman" panose="02020603050405020304" charset="0"/>
                </a:rPr>
                <a:t>                                              </a:t>
              </a:r>
              <a:r>
                <a:rPr lang="zh-CN" altLang="en-US" sz="1800" kern="100" dirty="0">
                  <a:effectLst/>
                  <a:latin typeface="微软雅黑" panose="020B0503020204020204" charset="-122"/>
                  <a:ea typeface="微软雅黑" panose="020B0503020204020204" charset="-122"/>
                  <a:cs typeface="Times New Roman" panose="02020603050405020304" charset="0"/>
                </a:rPr>
                <a:t>（负向指标），指标值越小越好。</a:t>
              </a:r>
              <a:endParaRPr lang="zh-CN" altLang="en-US" sz="1800" kern="100" dirty="0">
                <a:effectLst/>
                <a:latin typeface="微软雅黑" panose="020B0503020204020204" charset="-122"/>
                <a:ea typeface="微软雅黑" panose="020B0503020204020204" charset="-122"/>
                <a:cs typeface="Times New Roman" panose="02020603050405020304" charset="0"/>
              </a:endParaRPr>
            </a:p>
            <a:p>
              <a:pPr marR="0" indent="0" algn="just" fontAlgn="auto">
                <a:lnSpc>
                  <a:spcPct val="200000"/>
                </a:lnSpc>
                <a:spcBef>
                  <a:spcPts val="0"/>
                </a:spcBef>
                <a:spcAft>
                  <a:spcPts val="0"/>
                </a:spcAft>
              </a:pPr>
              <a:r>
                <a:rPr lang="zh-CN" altLang="en-US" sz="1800" kern="100" dirty="0">
                  <a:effectLst/>
                  <a:latin typeface="微软雅黑" panose="020B0503020204020204" charset="-122"/>
                  <a:ea typeface="微软雅黑" panose="020B0503020204020204" charset="-122"/>
                  <a:cs typeface="Times New Roman" panose="02020603050405020304" charset="0"/>
                </a:rPr>
                <a:t>经过标准化后得到矩阵</a:t>
              </a:r>
              <a:r>
                <a:rPr lang="en-US" altLang="zh-CN" sz="1800" kern="100" dirty="0">
                  <a:effectLst/>
                  <a:latin typeface="微软雅黑" panose="020B0503020204020204" charset="-122"/>
                  <a:ea typeface="微软雅黑" panose="020B0503020204020204" charset="-122"/>
                  <a:cs typeface="Times New Roman" panose="02020603050405020304" charset="0"/>
                </a:rPr>
                <a:t>                  </a:t>
              </a:r>
              <a:r>
                <a:rPr lang="zh-CN" altLang="en-US" sz="1800" kern="100" dirty="0">
                  <a:effectLst/>
                  <a:latin typeface="微软雅黑" panose="020B0503020204020204" charset="-122"/>
                  <a:ea typeface="微软雅黑" panose="020B0503020204020204" charset="-122"/>
                  <a:cs typeface="Times New Roman" panose="02020603050405020304" charset="0"/>
                </a:rPr>
                <a:t>。</a:t>
              </a:r>
              <a:endParaRPr lang="zh-CN" altLang="en-US" sz="1800" kern="100" dirty="0">
                <a:effectLst/>
                <a:latin typeface="微软雅黑" panose="020B0503020204020204" charset="-122"/>
                <a:ea typeface="微软雅黑" panose="020B0503020204020204" charset="-122"/>
                <a:cs typeface="Times New Roman" panose="02020603050405020304" charset="0"/>
              </a:endParaRPr>
            </a:p>
          </p:txBody>
        </p:sp>
      </p:grpSp>
      <p:pic>
        <p:nvPicPr>
          <p:cNvPr id="13" name="图片 12"/>
          <p:cNvPicPr>
            <a:picLocks noChangeAspect="1"/>
          </p:cNvPicPr>
          <p:nvPr/>
        </p:nvPicPr>
        <p:blipFill>
          <a:blip r:embed="rId15"/>
          <a:stretch>
            <a:fillRect/>
          </a:stretch>
        </p:blipFill>
        <p:spPr>
          <a:xfrm>
            <a:off x="9776460" y="2346325"/>
            <a:ext cx="1005840" cy="297180"/>
          </a:xfrm>
          <a:prstGeom prst="rect">
            <a:avLst/>
          </a:prstGeom>
        </p:spPr>
      </p:pic>
      <p:pic>
        <p:nvPicPr>
          <p:cNvPr id="18" name="图片 17"/>
          <p:cNvPicPr>
            <a:picLocks noChangeAspect="1"/>
          </p:cNvPicPr>
          <p:nvPr/>
        </p:nvPicPr>
        <p:blipFill>
          <a:blip r:embed="rId16"/>
          <a:stretch>
            <a:fillRect/>
          </a:stretch>
        </p:blipFill>
        <p:spPr>
          <a:xfrm>
            <a:off x="7729855" y="3272155"/>
            <a:ext cx="3143250" cy="606425"/>
          </a:xfrm>
          <a:prstGeom prst="rect">
            <a:avLst/>
          </a:prstGeom>
        </p:spPr>
      </p:pic>
      <p:pic>
        <p:nvPicPr>
          <p:cNvPr id="22" name="图片 21"/>
          <p:cNvPicPr>
            <a:picLocks noChangeAspect="1"/>
          </p:cNvPicPr>
          <p:nvPr/>
        </p:nvPicPr>
        <p:blipFill>
          <a:blip r:embed="rId17"/>
          <a:stretch>
            <a:fillRect/>
          </a:stretch>
        </p:blipFill>
        <p:spPr>
          <a:xfrm>
            <a:off x="6398895" y="4344035"/>
            <a:ext cx="3187065" cy="544830"/>
          </a:xfrm>
          <a:prstGeom prst="rect">
            <a:avLst/>
          </a:prstGeom>
        </p:spPr>
      </p:pic>
      <p:pic>
        <p:nvPicPr>
          <p:cNvPr id="24" name="图片 23"/>
          <p:cNvPicPr>
            <a:picLocks noChangeAspect="1"/>
          </p:cNvPicPr>
          <p:nvPr/>
        </p:nvPicPr>
        <p:blipFill>
          <a:blip r:embed="rId18"/>
          <a:stretch>
            <a:fillRect/>
          </a:stretch>
        </p:blipFill>
        <p:spPr>
          <a:xfrm>
            <a:off x="8754110" y="5647055"/>
            <a:ext cx="1094740" cy="286385"/>
          </a:xfrm>
          <a:prstGeom prst="rect">
            <a:avLst/>
          </a:prstGeom>
        </p:spPr>
      </p:pic>
    </p:spTree>
  </p:cSld>
  <p:clrMapOvr>
    <a:masterClrMapping/>
  </p:clrMapOvr>
  <p:timing>
    <p:tnLst>
      <p:par>
        <p:cTn id="1" dur="indefinite" restart="never" nodeType="tmRoot"/>
      </p:par>
    </p:tnLst>
    <p:bldLst>
      <p:bldP spid="20" grpId="0" bldLvl="0" animBg="1"/>
      <p:bldP spid="15" grpId="0"/>
    </p:bldLst>
  </p:timing>
</p:sld>
</file>

<file path=ppt/tags/tag1.xml><?xml version="1.0" encoding="utf-8"?>
<p:tagLst xmlns:p="http://schemas.openxmlformats.org/presentationml/2006/main">
  <p:tag name="KSO_WM_DIAGRAM_VIRTUALLY_FRAME" val="{&quot;height&quot;:412.42716535433067,&quot;left&quot;:453.54818897637796,&quot;top&quot;:58.47299212598425,&quot;width&quot;:485.45181102362204}"/>
</p:tagLst>
</file>

<file path=ppt/tags/tag10.xml><?xml version="1.0" encoding="utf-8"?>
<p:tagLst xmlns:p="http://schemas.openxmlformats.org/presentationml/2006/main">
  <p:tag name="KSO_WM_DIAGRAM_VIRTUALLY_FRAME" val="{&quot;height&quot;:412.42716535433067,&quot;left&quot;:453.54818897637796,&quot;top&quot;:58.47299212598425,&quot;width&quot;:485.45181102362204}"/>
</p:tagLst>
</file>

<file path=ppt/tags/tag100.xml><?xml version="1.0" encoding="utf-8"?>
<p:tagLst xmlns:p="http://schemas.openxmlformats.org/presentationml/2006/main">
  <p:tag name="KSO_WM_DIAGRAM_VIRTUALLY_FRAME" val="{&quot;height&quot;:362.2737007874016,&quot;left&quot;:17.65977186994787,&quot;top&quot;:163.87629921259844,&quot;width&quot;:905.4902281300522}"/>
</p:tagLst>
</file>

<file path=ppt/tags/tag101.xml><?xml version="1.0" encoding="utf-8"?>
<p:tagLst xmlns:p="http://schemas.openxmlformats.org/presentationml/2006/main">
  <p:tag name="TABLE_ENDDRAG_ORIGIN_RECT" val="434*238"/>
  <p:tag name="TABLE_ENDDRAG_RECT" val="497*123*434*238"/>
</p:tagLst>
</file>

<file path=ppt/tags/tag102.xml><?xml version="1.0" encoding="utf-8"?>
<p:tagLst xmlns:p="http://schemas.openxmlformats.org/presentationml/2006/main">
  <p:tag name="KSO_WM_DIAGRAM_VIRTUALLY_FRAME" val="{&quot;height&quot;:363.85,&quot;left&quot;:46,&quot;top&quot;:119,&quot;width&quot;:868.15}"/>
</p:tagLst>
</file>

<file path=ppt/tags/tag103.xml><?xml version="1.0" encoding="utf-8"?>
<p:tagLst xmlns:p="http://schemas.openxmlformats.org/presentationml/2006/main">
  <p:tag name="KSO_WM_DIAGRAM_VIRTUALLY_FRAME" val="{&quot;height&quot;:412.42716535433067,&quot;left&quot;:453.54818897637796,&quot;top&quot;:58.47299212598425,&quot;width&quot;:485.45181102362204}"/>
</p:tagLst>
</file>

<file path=ppt/tags/tag104.xml><?xml version="1.0" encoding="utf-8"?>
<p:tagLst xmlns:p="http://schemas.openxmlformats.org/presentationml/2006/main">
  <p:tag name="KSO_WM_DIAGRAM_VIRTUALLY_FRAME" val="{&quot;height&quot;:362.2737007874016,&quot;left&quot;:17.65977186994787,&quot;top&quot;:163.87629921259844,&quot;width&quot;:905.4902281300522}"/>
</p:tagLst>
</file>

<file path=ppt/tags/tag105.xml><?xml version="1.0" encoding="utf-8"?>
<p:tagLst xmlns:p="http://schemas.openxmlformats.org/presentationml/2006/main">
  <p:tag name="KSO_WM_DIAGRAM_VIRTUALLY_FRAME" val="{&quot;height&quot;:362.2737007874016,&quot;left&quot;:17.65977186994787,&quot;top&quot;:163.87629921259844,&quot;width&quot;:905.4902281300522}"/>
</p:tagLst>
</file>

<file path=ppt/tags/tag106.xml><?xml version="1.0" encoding="utf-8"?>
<p:tagLst xmlns:p="http://schemas.openxmlformats.org/presentationml/2006/main">
  <p:tag name="KSO_WM_DIAGRAM_VIRTUALLY_FRAME" val="{&quot;height&quot;:362.2737007874016,&quot;left&quot;:17.65977186994787,&quot;top&quot;:163.87629921259844,&quot;width&quot;:905.4902281300522}"/>
</p:tagLst>
</file>

<file path=ppt/tags/tag107.xml><?xml version="1.0" encoding="utf-8"?>
<p:tagLst xmlns:p="http://schemas.openxmlformats.org/presentationml/2006/main">
  <p:tag name="KSO_WM_DIAGRAM_VIRTUALLY_FRAME" val="{&quot;height&quot;:363.85,&quot;left&quot;:46,&quot;top&quot;:119,&quot;width&quot;:868.15}"/>
</p:tagLst>
</file>

<file path=ppt/tags/tag108.xml><?xml version="1.0" encoding="utf-8"?>
<p:tagLst xmlns:p="http://schemas.openxmlformats.org/presentationml/2006/main">
  <p:tag name="KSO_WM_DIAGRAM_VIRTUALLY_FRAME" val="{&quot;height&quot;:362.2737007874016,&quot;left&quot;:17.65977186994787,&quot;top&quot;:163.87629921259844,&quot;width&quot;:905.4902281300522}"/>
</p:tagLst>
</file>

<file path=ppt/tags/tag109.xml><?xml version="1.0" encoding="utf-8"?>
<p:tagLst xmlns:p="http://schemas.openxmlformats.org/presentationml/2006/main">
  <p:tag name="KSO_WM_DIAGRAM_VIRTUALLY_FRAME" val="{&quot;height&quot;:362.2737007874016,&quot;left&quot;:17.65977186994787,&quot;top&quot;:163.87629921259844,&quot;width&quot;:905.4902281300522}"/>
</p:tagLst>
</file>

<file path=ppt/tags/tag11.xml><?xml version="1.0" encoding="utf-8"?>
<p:tagLst xmlns:p="http://schemas.openxmlformats.org/presentationml/2006/main">
  <p:tag name="KSO_WM_DIAGRAM_VIRTUALLY_FRAME" val="{&quot;height&quot;:412.42716535433067,&quot;left&quot;:453.54818897637796,&quot;top&quot;:58.47299212598425,&quot;width&quot;:485.45181102362204}"/>
</p:tagLst>
</file>

<file path=ppt/tags/tag110.xml><?xml version="1.0" encoding="utf-8"?>
<p:tagLst xmlns:p="http://schemas.openxmlformats.org/presentationml/2006/main">
  <p:tag name="KSO_WM_DIAGRAM_VIRTUALLY_FRAME" val="{&quot;height&quot;:362.2737007874016,&quot;left&quot;:17.65977186994787,&quot;top&quot;:163.87629921259844,&quot;width&quot;:905.4902281300522}"/>
</p:tagLst>
</file>

<file path=ppt/tags/tag111.xml><?xml version="1.0" encoding="utf-8"?>
<p:tagLst xmlns:p="http://schemas.openxmlformats.org/presentationml/2006/main">
  <p:tag name="KSO_WM_DIAGRAM_VIRTUALLY_FRAME" val="{&quot;height&quot;:362.2737007874016,&quot;left&quot;:17.65977186994787,&quot;top&quot;:163.87629921259844,&quot;width&quot;:905.4902281300522}"/>
</p:tagLst>
</file>

<file path=ppt/tags/tag112.xml><?xml version="1.0" encoding="utf-8"?>
<p:tagLst xmlns:p="http://schemas.openxmlformats.org/presentationml/2006/main">
  <p:tag name="KSO_WM_DIAGRAM_VIRTUALLY_FRAME" val="{&quot;height&quot;:362.2737007874016,&quot;left&quot;:17.65977186994787,&quot;top&quot;:163.87629921259844,&quot;width&quot;:905.4902281300522}"/>
</p:tagLst>
</file>

<file path=ppt/tags/tag113.xml><?xml version="1.0" encoding="utf-8"?>
<p:tagLst xmlns:p="http://schemas.openxmlformats.org/presentationml/2006/main">
  <p:tag name="KSO_WM_DIAGRAM_VIRTUALLY_FRAME" val="{&quot;height&quot;:362.2737007874016,&quot;left&quot;:17.65977186994787,&quot;top&quot;:163.87629921259844,&quot;width&quot;:905.4902281300522}"/>
</p:tagLst>
</file>

<file path=ppt/tags/tag114.xml><?xml version="1.0" encoding="utf-8"?>
<p:tagLst xmlns:p="http://schemas.openxmlformats.org/presentationml/2006/main">
  <p:tag name="KSO_WM_DIAGRAM_VIRTUALLY_FRAME" val="{&quot;height&quot;:363.85,&quot;left&quot;:46,&quot;top&quot;:119,&quot;width&quot;:868.15}"/>
</p:tagLst>
</file>

<file path=ppt/tags/tag115.xml><?xml version="1.0" encoding="utf-8"?>
<p:tagLst xmlns:p="http://schemas.openxmlformats.org/presentationml/2006/main">
  <p:tag name="KSO_WM_DIAGRAM_VIRTUALLY_FRAME" val="{&quot;height&quot;:412.42716535433067,&quot;left&quot;:453.54818897637796,&quot;top&quot;:58.47299212598425,&quot;width&quot;:485.45181102362204}"/>
</p:tagLst>
</file>

<file path=ppt/tags/tag116.xml><?xml version="1.0" encoding="utf-8"?>
<p:tagLst xmlns:p="http://schemas.openxmlformats.org/presentationml/2006/main">
  <p:tag name="KSO_WM_DIAGRAM_VIRTUALLY_FRAME" val="{&quot;height&quot;:362.2737007874016,&quot;left&quot;:17.65977186994787,&quot;top&quot;:163.87629921259844,&quot;width&quot;:905.4902281300522}"/>
</p:tagLst>
</file>

<file path=ppt/tags/tag117.xml><?xml version="1.0" encoding="utf-8"?>
<p:tagLst xmlns:p="http://schemas.openxmlformats.org/presentationml/2006/main">
  <p:tag name="KSO_WM_DIAGRAM_VIRTUALLY_FRAME" val="{&quot;height&quot;:362.2737007874016,&quot;left&quot;:17.65977186994787,&quot;top&quot;:163.87629921259844,&quot;width&quot;:905.4902281300522}"/>
</p:tagLst>
</file>

<file path=ppt/tags/tag118.xml><?xml version="1.0" encoding="utf-8"?>
<p:tagLst xmlns:p="http://schemas.openxmlformats.org/presentationml/2006/main">
  <p:tag name="KSO_WM_DIAGRAM_VIRTUALLY_FRAME" val="{&quot;height&quot;:362.2737007874016,&quot;left&quot;:17.65977186994787,&quot;top&quot;:163.87629921259844,&quot;width&quot;:905.4902281300522}"/>
</p:tagLst>
</file>

<file path=ppt/tags/tag119.xml><?xml version="1.0" encoding="utf-8"?>
<p:tagLst xmlns:p="http://schemas.openxmlformats.org/presentationml/2006/main">
  <p:tag name="KSO_WM_DIAGRAM_VIRTUALLY_FRAME" val="{&quot;height&quot;:363.85,&quot;left&quot;:46,&quot;top&quot;:119,&quot;width&quot;:868.15}"/>
</p:tagLst>
</file>

<file path=ppt/tags/tag12.xml><?xml version="1.0" encoding="utf-8"?>
<p:tagLst xmlns:p="http://schemas.openxmlformats.org/presentationml/2006/main">
  <p:tag name="KSO_WM_DIAGRAM_VIRTUALLY_FRAME" val="{&quot;height&quot;:412.42716535433067,&quot;left&quot;:453.54818897637796,&quot;top&quot;:58.47299212598425,&quot;width&quot;:485.45181102362204}"/>
</p:tagLst>
</file>

<file path=ppt/tags/tag120.xml><?xml version="1.0" encoding="utf-8"?>
<p:tagLst xmlns:p="http://schemas.openxmlformats.org/presentationml/2006/main">
  <p:tag name="KSO_WM_DIAGRAM_VIRTUALLY_FRAME" val="{&quot;height&quot;:362.2737007874016,&quot;left&quot;:17.65977186994787,&quot;top&quot;:163.87629921259844,&quot;width&quot;:905.4902281300522}"/>
</p:tagLst>
</file>

<file path=ppt/tags/tag121.xml><?xml version="1.0" encoding="utf-8"?>
<p:tagLst xmlns:p="http://schemas.openxmlformats.org/presentationml/2006/main">
  <p:tag name="KSO_WM_DIAGRAM_VIRTUALLY_FRAME" val="{&quot;height&quot;:362.2737007874016,&quot;left&quot;:17.65977186994787,&quot;top&quot;:163.87629921259844,&quot;width&quot;:905.4902281300522}"/>
</p:tagLst>
</file>

<file path=ppt/tags/tag122.xml><?xml version="1.0" encoding="utf-8"?>
<p:tagLst xmlns:p="http://schemas.openxmlformats.org/presentationml/2006/main">
  <p:tag name="KSO_WM_DIAGRAM_VIRTUALLY_FRAME" val="{&quot;height&quot;:362.2737007874016,&quot;left&quot;:17.65977186994787,&quot;top&quot;:163.87629921259844,&quot;width&quot;:905.4902281300522}"/>
</p:tagLst>
</file>

<file path=ppt/tags/tag123.xml><?xml version="1.0" encoding="utf-8"?>
<p:tagLst xmlns:p="http://schemas.openxmlformats.org/presentationml/2006/main">
  <p:tag name="KSO_WM_DIAGRAM_VIRTUALLY_FRAME" val="{&quot;height&quot;:362.2737007874016,&quot;left&quot;:17.65977186994787,&quot;top&quot;:163.87629921259844,&quot;width&quot;:905.4902281300522}"/>
</p:tagLst>
</file>

<file path=ppt/tags/tag124.xml><?xml version="1.0" encoding="utf-8"?>
<p:tagLst xmlns:p="http://schemas.openxmlformats.org/presentationml/2006/main">
  <p:tag name="KSO_WM_DIAGRAM_VIRTUALLY_FRAME" val="{&quot;height&quot;:362.2737007874016,&quot;left&quot;:17.65977186994787,&quot;top&quot;:163.87629921259844,&quot;width&quot;:905.4902281300522}"/>
</p:tagLst>
</file>

<file path=ppt/tags/tag125.xml><?xml version="1.0" encoding="utf-8"?>
<p:tagLst xmlns:p="http://schemas.openxmlformats.org/presentationml/2006/main">
  <p:tag name="KSO_WM_DIAGRAM_VIRTUALLY_FRAME" val="{&quot;height&quot;:362.2737007874016,&quot;left&quot;:17.65977186994787,&quot;top&quot;:163.87629921259844,&quot;width&quot;:905.4902281300522}"/>
</p:tagLst>
</file>

<file path=ppt/tags/tag126.xml><?xml version="1.0" encoding="utf-8"?>
<p:tagLst xmlns:p="http://schemas.openxmlformats.org/presentationml/2006/main">
  <p:tag name="KSO_WM_DIAGRAM_VIRTUALLY_FRAME" val="{&quot;height&quot;:363.85,&quot;left&quot;:46,&quot;top&quot;:119,&quot;width&quot;:868.15}"/>
</p:tagLst>
</file>

<file path=ppt/tags/tag127.xml><?xml version="1.0" encoding="utf-8"?>
<p:tagLst xmlns:p="http://schemas.openxmlformats.org/presentationml/2006/main">
  <p:tag name="KSO_WM_DIAGRAM_VIRTUALLY_FRAME" val="{&quot;height&quot;:412.42716535433067,&quot;left&quot;:453.54818897637796,&quot;top&quot;:58.47299212598425,&quot;width&quot;:485.45181102362204}"/>
</p:tagLst>
</file>

<file path=ppt/tags/tag128.xml><?xml version="1.0" encoding="utf-8"?>
<p:tagLst xmlns:p="http://schemas.openxmlformats.org/presentationml/2006/main">
  <p:tag name="KSO_WM_DIAGRAM_VIRTUALLY_FRAME" val="{&quot;height&quot;:362.2737007874016,&quot;left&quot;:17.65977186994787,&quot;top&quot;:163.87629921259844,&quot;width&quot;:905.4902281300522}"/>
</p:tagLst>
</file>

<file path=ppt/tags/tag129.xml><?xml version="1.0" encoding="utf-8"?>
<p:tagLst xmlns:p="http://schemas.openxmlformats.org/presentationml/2006/main">
  <p:tag name="KSO_WM_DIAGRAM_VIRTUALLY_FRAME" val="{&quot;height&quot;:362.2737007874016,&quot;left&quot;:17.65977186994787,&quot;top&quot;:163.87629921259844,&quot;width&quot;:905.4902281300522}"/>
</p:tagLst>
</file>

<file path=ppt/tags/tag13.xml><?xml version="1.0" encoding="utf-8"?>
<p:tagLst xmlns:p="http://schemas.openxmlformats.org/presentationml/2006/main">
  <p:tag name="KSO_WM_DIAGRAM_VIRTUALLY_FRAME" val="{&quot;height&quot;:412.42716535433067,&quot;left&quot;:453.54818897637796,&quot;top&quot;:58.47299212598425,&quot;width&quot;:485.45181102362204}"/>
</p:tagLst>
</file>

<file path=ppt/tags/tag130.xml><?xml version="1.0" encoding="utf-8"?>
<p:tagLst xmlns:p="http://schemas.openxmlformats.org/presentationml/2006/main">
  <p:tag name="KSO_WM_DIAGRAM_VIRTUALLY_FRAME" val="{&quot;height&quot;:362.2737007874016,&quot;left&quot;:17.65977186994787,&quot;top&quot;:163.87629921259844,&quot;width&quot;:905.4902281300522}"/>
</p:tagLst>
</file>

<file path=ppt/tags/tag131.xml><?xml version="1.0" encoding="utf-8"?>
<p:tagLst xmlns:p="http://schemas.openxmlformats.org/presentationml/2006/main">
  <p:tag name="KSO_WM_DIAGRAM_VIRTUALLY_FRAME" val="{&quot;height&quot;:363.85,&quot;left&quot;:46,&quot;top&quot;:119,&quot;width&quot;:868.15}"/>
</p:tagLst>
</file>

<file path=ppt/tags/tag132.xml><?xml version="1.0" encoding="utf-8"?>
<p:tagLst xmlns:p="http://schemas.openxmlformats.org/presentationml/2006/main">
  <p:tag name="KSO_WM_DIAGRAM_VIRTUALLY_FRAME" val="{&quot;height&quot;:362.2737007874016,&quot;left&quot;:17.65977186994787,&quot;top&quot;:163.87629921259844,&quot;width&quot;:905.4902281300522}"/>
</p:tagLst>
</file>

<file path=ppt/tags/tag133.xml><?xml version="1.0" encoding="utf-8"?>
<p:tagLst xmlns:p="http://schemas.openxmlformats.org/presentationml/2006/main">
  <p:tag name="KSO_WM_DIAGRAM_VIRTUALLY_FRAME" val="{&quot;height&quot;:362.2737007874016,&quot;left&quot;:17.65977186994787,&quot;top&quot;:163.87629921259844,&quot;width&quot;:905.4902281300522}"/>
</p:tagLst>
</file>

<file path=ppt/tags/tag134.xml><?xml version="1.0" encoding="utf-8"?>
<p:tagLst xmlns:p="http://schemas.openxmlformats.org/presentationml/2006/main">
  <p:tag name="KSO_WM_DIAGRAM_VIRTUALLY_FRAME" val="{&quot;height&quot;:362.2737007874016,&quot;left&quot;:17.65977186994787,&quot;top&quot;:163.87629921259844,&quot;width&quot;:905.4902281300522}"/>
</p:tagLst>
</file>

<file path=ppt/tags/tag135.xml><?xml version="1.0" encoding="utf-8"?>
<p:tagLst xmlns:p="http://schemas.openxmlformats.org/presentationml/2006/main">
  <p:tag name="KSO_WM_DIAGRAM_VIRTUALLY_FRAME" val="{&quot;height&quot;:362.2737007874016,&quot;left&quot;:17.65977186994787,&quot;top&quot;:163.87629921259844,&quot;width&quot;:905.4902281300522}"/>
</p:tagLst>
</file>

<file path=ppt/tags/tag136.xml><?xml version="1.0" encoding="utf-8"?>
<p:tagLst xmlns:p="http://schemas.openxmlformats.org/presentationml/2006/main">
  <p:tag name="KSO_WM_DIAGRAM_VIRTUALLY_FRAME" val="{&quot;height&quot;:362.2737007874016,&quot;left&quot;:17.65977186994787,&quot;top&quot;:163.87629921259844,&quot;width&quot;:905.4902281300522}"/>
</p:tagLst>
</file>

<file path=ppt/tags/tag137.xml><?xml version="1.0" encoding="utf-8"?>
<p:tagLst xmlns:p="http://schemas.openxmlformats.org/presentationml/2006/main">
  <p:tag name="KSO_WM_DIAGRAM_VIRTUALLY_FRAME" val="{&quot;height&quot;:362.2737007874016,&quot;left&quot;:17.65977186994787,&quot;top&quot;:163.87629921259844,&quot;width&quot;:905.4902281300522}"/>
</p:tagLst>
</file>

<file path=ppt/tags/tag138.xml><?xml version="1.0" encoding="utf-8"?>
<p:tagLst xmlns:p="http://schemas.openxmlformats.org/presentationml/2006/main">
  <p:tag name="TABLE_ENDDRAG_ORIGIN_RECT" val="434*238"/>
  <p:tag name="TABLE_ENDDRAG_RECT" val="497*123*434*238"/>
</p:tagLst>
</file>

<file path=ppt/tags/tag139.xml><?xml version="1.0" encoding="utf-8"?>
<p:tagLst xmlns:p="http://schemas.openxmlformats.org/presentationml/2006/main">
  <p:tag name="KSO_WM_DIAGRAM_VIRTUALLY_FRAME" val="{&quot;height&quot;:363.85,&quot;left&quot;:46,&quot;top&quot;:119,&quot;width&quot;:868.15}"/>
</p:tagLst>
</file>

<file path=ppt/tags/tag14.xml><?xml version="1.0" encoding="utf-8"?>
<p:tagLst xmlns:p="http://schemas.openxmlformats.org/presentationml/2006/main">
  <p:tag name="KSO_WM_DIAGRAM_VIRTUALLY_FRAME" val="{&quot;height&quot;:412.42716535433067,&quot;left&quot;:453.54818897637796,&quot;top&quot;:58.47299212598425,&quot;width&quot;:485.45181102362204}"/>
</p:tagLst>
</file>

<file path=ppt/tags/tag140.xml><?xml version="1.0" encoding="utf-8"?>
<p:tagLst xmlns:p="http://schemas.openxmlformats.org/presentationml/2006/main">
  <p:tag name="KSO_WM_BEAUTIFY_FLAG" val=""/>
</p:tagLst>
</file>

<file path=ppt/tags/tag141.xml><?xml version="1.0" encoding="utf-8"?>
<p:tagLst xmlns:p="http://schemas.openxmlformats.org/presentationml/2006/main">
  <p:tag name="KSO_WM_DIAGRAM_VIRTUALLY_FRAME" val="{&quot;height&quot;:412.42716535433067,&quot;left&quot;:453.54818897637796,&quot;top&quot;:58.47299212598425,&quot;width&quot;:485.45181102362204}"/>
</p:tagLst>
</file>

<file path=ppt/tags/tag142.xml><?xml version="1.0" encoding="utf-8"?>
<p:tagLst xmlns:p="http://schemas.openxmlformats.org/presentationml/2006/main">
  <p:tag name="KSO_WM_DIAGRAM_VIRTUALLY_FRAME" val="{&quot;height&quot;:412.42716535433067,&quot;left&quot;:453.54818897637796,&quot;top&quot;:58.47299212598425,&quot;width&quot;:485.45181102362204}"/>
</p:tagLst>
</file>

<file path=ppt/tags/tag143.xml><?xml version="1.0" encoding="utf-8"?>
<p:tagLst xmlns:p="http://schemas.openxmlformats.org/presentationml/2006/main">
  <p:tag name="KSO_WM_DIAGRAM_VIRTUALLY_FRAME" val="{&quot;height&quot;:362.2737007874016,&quot;left&quot;:17.65977186994787,&quot;top&quot;:163.87629921259844,&quot;width&quot;:905.4902281300522}"/>
</p:tagLst>
</file>

<file path=ppt/tags/tag144.xml><?xml version="1.0" encoding="utf-8"?>
<p:tagLst xmlns:p="http://schemas.openxmlformats.org/presentationml/2006/main">
  <p:tag name="KSO_WM_DIAGRAM_VIRTUALLY_FRAME" val="{&quot;height&quot;:362.2737007874016,&quot;left&quot;:17.65977186994787,&quot;top&quot;:163.87629921259844,&quot;width&quot;:905.4902281300522}"/>
</p:tagLst>
</file>

<file path=ppt/tags/tag145.xml><?xml version="1.0" encoding="utf-8"?>
<p:tagLst xmlns:p="http://schemas.openxmlformats.org/presentationml/2006/main">
  <p:tag name="KSO_WM_DIAGRAM_VIRTUALLY_FRAME" val="{&quot;height&quot;:362.2737007874016,&quot;left&quot;:17.65977186994787,&quot;top&quot;:163.87629921259844,&quot;width&quot;:905.4902281300522}"/>
</p:tagLst>
</file>

<file path=ppt/tags/tag146.xml><?xml version="1.0" encoding="utf-8"?>
<p:tagLst xmlns:p="http://schemas.openxmlformats.org/presentationml/2006/main">
  <p:tag name="KSO_WM_DIAGRAM_VIRTUALLY_FRAME" val="{&quot;height&quot;:363.85,&quot;left&quot;:46,&quot;top&quot;:119,&quot;width&quot;:868.15}"/>
</p:tagLst>
</file>

<file path=ppt/tags/tag147.xml><?xml version="1.0" encoding="utf-8"?>
<p:tagLst xmlns:p="http://schemas.openxmlformats.org/presentationml/2006/main">
  <p:tag name="KSO_WM_DIAGRAM_VIRTUALLY_FRAME" val="{&quot;height&quot;:362.2737007874016,&quot;left&quot;:17.65977186994787,&quot;top&quot;:163.87629921259844,&quot;width&quot;:905.4902281300522}"/>
</p:tagLst>
</file>

<file path=ppt/tags/tag148.xml><?xml version="1.0" encoding="utf-8"?>
<p:tagLst xmlns:p="http://schemas.openxmlformats.org/presentationml/2006/main">
  <p:tag name="KSO_WM_DIAGRAM_VIRTUALLY_FRAME" val="{&quot;height&quot;:362.2737007874016,&quot;left&quot;:17.65977186994787,&quot;top&quot;:163.87629921259844,&quot;width&quot;:905.4902281300522}"/>
</p:tagLst>
</file>

<file path=ppt/tags/tag149.xml><?xml version="1.0" encoding="utf-8"?>
<p:tagLst xmlns:p="http://schemas.openxmlformats.org/presentationml/2006/main">
  <p:tag name="KSO_WM_DIAGRAM_VIRTUALLY_FRAME" val="{&quot;height&quot;:362.2737007874016,&quot;left&quot;:17.65977186994787,&quot;top&quot;:163.87629921259844,&quot;width&quot;:905.4902281300522}"/>
</p:tagLst>
</file>

<file path=ppt/tags/tag15.xml><?xml version="1.0" encoding="utf-8"?>
<p:tagLst xmlns:p="http://schemas.openxmlformats.org/presentationml/2006/main">
  <p:tag name="KSO_WM_DIAGRAM_VIRTUALLY_FRAME" val="{&quot;height&quot;:412.42716535433067,&quot;left&quot;:453.54818897637796,&quot;top&quot;:58.47299212598425,&quot;width&quot;:485.45181102362204}"/>
</p:tagLst>
</file>

<file path=ppt/tags/tag150.xml><?xml version="1.0" encoding="utf-8"?>
<p:tagLst xmlns:p="http://schemas.openxmlformats.org/presentationml/2006/main">
  <p:tag name="KSO_WM_DIAGRAM_VIRTUALLY_FRAME" val="{&quot;height&quot;:362.2737007874016,&quot;left&quot;:17.65977186994787,&quot;top&quot;:163.87629921259844,&quot;width&quot;:905.4902281300522}"/>
</p:tagLst>
</file>

<file path=ppt/tags/tag151.xml><?xml version="1.0" encoding="utf-8"?>
<p:tagLst xmlns:p="http://schemas.openxmlformats.org/presentationml/2006/main">
  <p:tag name="KSO_WM_DIAGRAM_VIRTUALLY_FRAME" val="{&quot;height&quot;:362.2737007874016,&quot;left&quot;:17.65977186994787,&quot;top&quot;:163.87629921259844,&quot;width&quot;:905.4902281300522}"/>
</p:tagLst>
</file>

<file path=ppt/tags/tag152.xml><?xml version="1.0" encoding="utf-8"?>
<p:tagLst xmlns:p="http://schemas.openxmlformats.org/presentationml/2006/main">
  <p:tag name="KSO_WM_DIAGRAM_VIRTUALLY_FRAME" val="{&quot;height&quot;:362.2737007874016,&quot;left&quot;:17.65977186994787,&quot;top&quot;:163.87629921259844,&quot;width&quot;:905.4902281300522}"/>
</p:tagLst>
</file>

<file path=ppt/tags/tag153.xml><?xml version="1.0" encoding="utf-8"?>
<p:tagLst xmlns:p="http://schemas.openxmlformats.org/presentationml/2006/main">
  <p:tag name="TABLE_ENDDRAG_ORIGIN_RECT" val="424*176"/>
  <p:tag name="TABLE_ENDDRAG_RECT" val="499*123*424*176"/>
</p:tagLst>
</file>

<file path=ppt/tags/tag154.xml><?xml version="1.0" encoding="utf-8"?>
<p:tagLst xmlns:p="http://schemas.openxmlformats.org/presentationml/2006/main">
  <p:tag name="KSO_WM_DIAGRAM_VIRTUALLY_FRAME" val="{&quot;height&quot;:363.85,&quot;left&quot;:46,&quot;top&quot;:119,&quot;width&quot;:868.15}"/>
</p:tagLst>
</file>

<file path=ppt/tags/tag155.xml><?xml version="1.0" encoding="utf-8"?>
<p:tagLst xmlns:p="http://schemas.openxmlformats.org/presentationml/2006/main">
  <p:tag name="KSO_WM_DIAGRAM_VIRTUALLY_FRAME" val="{&quot;height&quot;:412.42716535433067,&quot;left&quot;:453.54818897637796,&quot;top&quot;:58.47299212598425,&quot;width&quot;:485.45181102362204}"/>
</p:tagLst>
</file>

<file path=ppt/tags/tag156.xml><?xml version="1.0" encoding="utf-8"?>
<p:tagLst xmlns:p="http://schemas.openxmlformats.org/presentationml/2006/main">
  <p:tag name="KSO_WM_DIAGRAM_VIRTUALLY_FRAME" val="{&quot;height&quot;:362.2737007874016,&quot;left&quot;:17.65977186994787,&quot;top&quot;:163.87629921259844,&quot;width&quot;:905.4902281300522}"/>
</p:tagLst>
</file>

<file path=ppt/tags/tag157.xml><?xml version="1.0" encoding="utf-8"?>
<p:tagLst xmlns:p="http://schemas.openxmlformats.org/presentationml/2006/main">
  <p:tag name="KSO_WM_DIAGRAM_VIRTUALLY_FRAME" val="{&quot;height&quot;:362.2737007874016,&quot;left&quot;:17.65977186994787,&quot;top&quot;:163.87629921259844,&quot;width&quot;:905.4902281300522}"/>
</p:tagLst>
</file>

<file path=ppt/tags/tag158.xml><?xml version="1.0" encoding="utf-8"?>
<p:tagLst xmlns:p="http://schemas.openxmlformats.org/presentationml/2006/main">
  <p:tag name="KSO_WM_DIAGRAM_VIRTUALLY_FRAME" val="{&quot;height&quot;:362.2737007874016,&quot;left&quot;:17.65977186994787,&quot;top&quot;:163.87629921259844,&quot;width&quot;:905.4902281300522}"/>
</p:tagLst>
</file>

<file path=ppt/tags/tag159.xml><?xml version="1.0" encoding="utf-8"?>
<p:tagLst xmlns:p="http://schemas.openxmlformats.org/presentationml/2006/main">
  <p:tag name="KSO_WM_BEAUTIFY_FLAG" val=""/>
</p:tagLst>
</file>

<file path=ppt/tags/tag16.xml><?xml version="1.0" encoding="utf-8"?>
<p:tagLst xmlns:p="http://schemas.openxmlformats.org/presentationml/2006/main">
  <p:tag name="KSO_WM_DIAGRAM_VIRTUALLY_FRAME" val="{&quot;height&quot;:412.42716535433067,&quot;left&quot;:453.54818897637796,&quot;top&quot;:58.47299212598425,&quot;width&quot;:485.45181102362204}"/>
</p:tagLst>
</file>

<file path=ppt/tags/tag160.xml><?xml version="1.0" encoding="utf-8"?>
<p:tagLst xmlns:p="http://schemas.openxmlformats.org/presentationml/2006/main">
  <p:tag name="KSO_WM_DIAGRAM_VIRTUALLY_FRAME" val="{&quot;height&quot;:412.42716535433067,&quot;left&quot;:453.54818897637796,&quot;top&quot;:58.47299212598425,&quot;width&quot;:485.45181102362204}"/>
</p:tagLst>
</file>

<file path=ppt/tags/tag161.xml><?xml version="1.0" encoding="utf-8"?>
<p:tagLst xmlns:p="http://schemas.openxmlformats.org/presentationml/2006/main">
  <p:tag name="KSO_WM_DIAGRAM_VIRTUALLY_FRAME" val="{&quot;height&quot;:412.42716535433067,&quot;left&quot;:453.54818897637796,&quot;top&quot;:58.47299212598425,&quot;width&quot;:485.45181102362204}"/>
</p:tagLst>
</file>

<file path=ppt/tags/tag162.xml><?xml version="1.0" encoding="utf-8"?>
<p:tagLst xmlns:p="http://schemas.openxmlformats.org/presentationml/2006/main">
  <p:tag name="KSO_WM_BEAUTIFY_FLAG" val=""/>
</p:tagLst>
</file>

<file path=ppt/tags/tag163.xml><?xml version="1.0" encoding="utf-8"?>
<p:tagLst xmlns:p="http://schemas.openxmlformats.org/presentationml/2006/main">
  <p:tag name="KSO_WM_DIAGRAM_VIRTUALLY_FRAME" val="{&quot;height&quot;:412.42716535433067,&quot;left&quot;:453.54818897637796,&quot;top&quot;:58.47299212598425,&quot;width&quot;:485.45181102362204}"/>
</p:tagLst>
</file>

<file path=ppt/tags/tag164.xml><?xml version="1.0" encoding="utf-8"?>
<p:tagLst xmlns:p="http://schemas.openxmlformats.org/presentationml/2006/main">
  <p:tag name="KSO_WM_DIAGRAM_VIRTUALLY_FRAME" val="{&quot;height&quot;:412.42716535433067,&quot;left&quot;:453.54818897637796,&quot;top&quot;:58.47299212598425,&quot;width&quot;:485.45181102362204}"/>
</p:tagLst>
</file>

<file path=ppt/tags/tag165.xml><?xml version="1.0" encoding="utf-8"?>
<p:tagLst xmlns:p="http://schemas.openxmlformats.org/presentationml/2006/main">
  <p:tag name="KSO_WM_DIAGRAM_VIRTUALLY_FRAME" val="{&quot;height&quot;:422.3,&quot;left&quot;:46,&quot;top&quot;:119,&quot;width&quot;:868.15}"/>
</p:tagLst>
</file>

<file path=ppt/tags/tag166.xml><?xml version="1.0" encoding="utf-8"?>
<p:tagLst xmlns:p="http://schemas.openxmlformats.org/presentationml/2006/main">
  <p:tag name="KSO_WM_DIAGRAM_VIRTUALLY_FRAME" val="{&quot;height&quot;:422.3,&quot;left&quot;:46,&quot;top&quot;:119,&quot;width&quot;:868.15}"/>
</p:tagLst>
</file>

<file path=ppt/tags/tag167.xml><?xml version="1.0" encoding="utf-8"?>
<p:tagLst xmlns:p="http://schemas.openxmlformats.org/presentationml/2006/main">
  <p:tag name="KSO_WM_DIAGRAM_VIRTUALLY_FRAME" val="{&quot;height&quot;:422.3,&quot;left&quot;:46,&quot;top&quot;:119,&quot;width&quot;:868.15}"/>
</p:tagLst>
</file>

<file path=ppt/tags/tag168.xml><?xml version="1.0" encoding="utf-8"?>
<p:tagLst xmlns:p="http://schemas.openxmlformats.org/presentationml/2006/main">
  <p:tag name="KSO_WM_DIAGRAM_VIRTUALLY_FRAME" val="{&quot;height&quot;:422.3,&quot;left&quot;:46,&quot;top&quot;:119,&quot;width&quot;:868.15}"/>
</p:tagLst>
</file>

<file path=ppt/tags/tag169.xml><?xml version="1.0" encoding="utf-8"?>
<p:tagLst xmlns:p="http://schemas.openxmlformats.org/presentationml/2006/main">
  <p:tag name="KSO_WM_DIAGRAM_VIRTUALLY_FRAME" val="{&quot;height&quot;:422.3,&quot;left&quot;:46,&quot;top&quot;:119,&quot;width&quot;:868.15}"/>
</p:tagLst>
</file>

<file path=ppt/tags/tag17.xml><?xml version="1.0" encoding="utf-8"?>
<p:tagLst xmlns:p="http://schemas.openxmlformats.org/presentationml/2006/main">
  <p:tag name="KSO_WM_DIAGRAM_VIRTUALLY_FRAME" val="{&quot;height&quot;:412.42716535433067,&quot;left&quot;:453.54818897637796,&quot;top&quot;:58.47299212598425,&quot;width&quot;:485.45181102362204}"/>
</p:tagLst>
</file>

<file path=ppt/tags/tag170.xml><?xml version="1.0" encoding="utf-8"?>
<p:tagLst xmlns:p="http://schemas.openxmlformats.org/presentationml/2006/main">
  <p:tag name="KSO_WM_DIAGRAM_VIRTUALLY_FRAME" val="{&quot;height&quot;:422.3,&quot;left&quot;:46,&quot;top&quot;:119,&quot;width&quot;:868.15}"/>
</p:tagLst>
</file>

<file path=ppt/tags/tag171.xml><?xml version="1.0" encoding="utf-8"?>
<p:tagLst xmlns:p="http://schemas.openxmlformats.org/presentationml/2006/main">
  <p:tag name="KSO_WM_DIAGRAM_VIRTUALLY_FRAME" val="{&quot;height&quot;:422.3,&quot;left&quot;:46,&quot;top&quot;:119,&quot;width&quot;:868.15}"/>
</p:tagLst>
</file>

<file path=ppt/tags/tag172.xml><?xml version="1.0" encoding="utf-8"?>
<p:tagLst xmlns:p="http://schemas.openxmlformats.org/presentationml/2006/main">
  <p:tag name="KSO_WM_DIAGRAM_VIRTUALLY_FRAME" val="{&quot;height&quot;:422.3,&quot;left&quot;:46,&quot;top&quot;:119,&quot;width&quot;:868.15}"/>
</p:tagLst>
</file>

<file path=ppt/tags/tag173.xml><?xml version="1.0" encoding="utf-8"?>
<p:tagLst xmlns:p="http://schemas.openxmlformats.org/presentationml/2006/main">
  <p:tag name="KSO_WM_BEAUTIFY_FLAG" val=""/>
</p:tagLst>
</file>

<file path=ppt/tags/tag174.xml><?xml version="1.0" encoding="utf-8"?>
<p:tagLst xmlns:p="http://schemas.openxmlformats.org/presentationml/2006/main">
  <p:tag name="KSO_WPP_MARK_KEY" val="c448ae23-49fd-4983-b1d5-5d059896b0d9"/>
  <p:tag name="COMMONDATA" val="eyJoZGlkIjoiOGQ4YTRjMWFiYjEyZjMyYzQyNmFmYTFiYzEwNjFhYzUifQ=="/>
  <p:tag name="commondata" val="eyJoZGlkIjoiMmQ2M2NkMDExM2ZhMTYxZTA3MDczZTc2MWQ3MjI0ZTAifQ=="/>
</p:tagLst>
</file>

<file path=ppt/tags/tag18.xml><?xml version="1.0" encoding="utf-8"?>
<p:tagLst xmlns:p="http://schemas.openxmlformats.org/presentationml/2006/main">
  <p:tag name="KSO_WM_DIAGRAM_VIRTUALLY_FRAME" val="{&quot;height&quot;:412.42716535433067,&quot;left&quot;:453.54818897637796,&quot;top&quot;:58.47299212598425,&quot;width&quot;:485.45181102362204}"/>
</p:tagLst>
</file>

<file path=ppt/tags/tag19.xml><?xml version="1.0" encoding="utf-8"?>
<p:tagLst xmlns:p="http://schemas.openxmlformats.org/presentationml/2006/main">
  <p:tag name="KSO_WM_BEAUTIFY_FLAG" val=""/>
</p:tagLst>
</file>

<file path=ppt/tags/tag2.xml><?xml version="1.0" encoding="utf-8"?>
<p:tagLst xmlns:p="http://schemas.openxmlformats.org/presentationml/2006/main">
  <p:tag name="KSO_WM_DIAGRAM_VIRTUALLY_FRAME" val="{&quot;height&quot;:412.42716535433067,&quot;left&quot;:453.54818897637796,&quot;top&quot;:58.47299212598425,&quot;width&quot;:485.45181102362204}"/>
</p:tagLst>
</file>

<file path=ppt/tags/tag20.xml><?xml version="1.0" encoding="utf-8"?>
<p:tagLst xmlns:p="http://schemas.openxmlformats.org/presentationml/2006/main">
  <p:tag name="KSO_WM_DIAGRAM_VIRTUALLY_FRAME" val="{&quot;height&quot;:412.42716535433067,&quot;left&quot;:453.54818897637796,&quot;top&quot;:58.47299212598425,&quot;width&quot;:485.45181102362204}"/>
</p:tagLst>
</file>

<file path=ppt/tags/tag21.xml><?xml version="1.0" encoding="utf-8"?>
<p:tagLst xmlns:p="http://schemas.openxmlformats.org/presentationml/2006/main">
  <p:tag name="KSO_WM_DIAGRAM_VIRTUALLY_FRAME" val="{&quot;height&quot;:412.42716535433067,&quot;left&quot;:453.54818897637796,&quot;top&quot;:58.47299212598425,&quot;width&quot;:485.45181102362204}"/>
</p:tagLst>
</file>

<file path=ppt/tags/tag22.xml><?xml version="1.0" encoding="utf-8"?>
<p:tagLst xmlns:p="http://schemas.openxmlformats.org/presentationml/2006/main">
  <p:tag name="KSO_WM_DIAGRAM_VIRTUALLY_FRAME" val="{&quot;height&quot;:389.55,&quot;left&quot;:46,&quot;top&quot;:119,&quot;width&quot;:868.15}"/>
</p:tagLst>
</file>

<file path=ppt/tags/tag23.xml><?xml version="1.0" encoding="utf-8"?>
<p:tagLst xmlns:p="http://schemas.openxmlformats.org/presentationml/2006/main">
  <p:tag name="KSO_WM_DIAGRAM_VIRTUALLY_FRAME" val="{&quot;height&quot;:389.55,&quot;left&quot;:46,&quot;top&quot;:119,&quot;width&quot;:868.15}"/>
</p:tagLst>
</file>

<file path=ppt/tags/tag24.xml><?xml version="1.0" encoding="utf-8"?>
<p:tagLst xmlns:p="http://schemas.openxmlformats.org/presentationml/2006/main">
  <p:tag name="KSO_WM_DIAGRAM_VIRTUALLY_FRAME" val="{&quot;height&quot;:389.55,&quot;left&quot;:46,&quot;top&quot;:119,&quot;width&quot;:868.15}"/>
</p:tagLst>
</file>

<file path=ppt/tags/tag25.xml><?xml version="1.0" encoding="utf-8"?>
<p:tagLst xmlns:p="http://schemas.openxmlformats.org/presentationml/2006/main">
  <p:tag name="KSO_WM_DIAGRAM_VIRTUALLY_FRAME" val="{&quot;height&quot;:389.55,&quot;left&quot;:46,&quot;top&quot;:119,&quot;width&quot;:868.15}"/>
</p:tagLst>
</file>

<file path=ppt/tags/tag26.xml><?xml version="1.0" encoding="utf-8"?>
<p:tagLst xmlns:p="http://schemas.openxmlformats.org/presentationml/2006/main">
  <p:tag name="KSO_WM_DIAGRAM_VIRTUALLY_FRAME" val="{&quot;height&quot;:412.42716535433067,&quot;left&quot;:453.54818897637796,&quot;top&quot;:58.47299212598425,&quot;width&quot;:485.45181102362204}"/>
</p:tagLst>
</file>

<file path=ppt/tags/tag27.xml><?xml version="1.0" encoding="utf-8"?>
<p:tagLst xmlns:p="http://schemas.openxmlformats.org/presentationml/2006/main">
  <p:tag name="KSO_WM_DIAGRAM_VIRTUALLY_FRAME" val="{&quot;height&quot;:389.55,&quot;left&quot;:46,&quot;top&quot;:119,&quot;width&quot;:868.15}"/>
</p:tagLst>
</file>

<file path=ppt/tags/tag28.xml><?xml version="1.0" encoding="utf-8"?>
<p:tagLst xmlns:p="http://schemas.openxmlformats.org/presentationml/2006/main">
  <p:tag name="KSO_WM_DIAGRAM_VIRTUALLY_FRAME" val="{&quot;height&quot;:389.55,&quot;left&quot;:46,&quot;top&quot;:119,&quot;width&quot;:868.15}"/>
</p:tagLst>
</file>

<file path=ppt/tags/tag29.xml><?xml version="1.0" encoding="utf-8"?>
<p:tagLst xmlns:p="http://schemas.openxmlformats.org/presentationml/2006/main">
  <p:tag name="KSO_WM_DIAGRAM_VIRTUALLY_FRAME" val="{&quot;height&quot;:389.55,&quot;left&quot;:46,&quot;top&quot;:119,&quot;width&quot;:868.15}"/>
</p:tagLst>
</file>

<file path=ppt/tags/tag3.xml><?xml version="1.0" encoding="utf-8"?>
<p:tagLst xmlns:p="http://schemas.openxmlformats.org/presentationml/2006/main">
  <p:tag name="KSO_WM_DIAGRAM_VIRTUALLY_FRAME" val="{&quot;height&quot;:412.42716535433067,&quot;left&quot;:453.54818897637796,&quot;top&quot;:58.47299212598425,&quot;width&quot;:485.45181102362204}"/>
</p:tagLst>
</file>

<file path=ppt/tags/tag30.xml><?xml version="1.0" encoding="utf-8"?>
<p:tagLst xmlns:p="http://schemas.openxmlformats.org/presentationml/2006/main">
  <p:tag name="KSO_WM_DIAGRAM_VIRTUALLY_FRAME" val="{&quot;height&quot;:389.55,&quot;left&quot;:46,&quot;top&quot;:119,&quot;width&quot;:868.15}"/>
</p:tagLst>
</file>

<file path=ppt/tags/tag31.xml><?xml version="1.0" encoding="utf-8"?>
<p:tagLst xmlns:p="http://schemas.openxmlformats.org/presentationml/2006/main">
  <p:tag name="KSO_WM_DIAGRAM_VIRTUALLY_FRAME" val="{&quot;height&quot;:389.55,&quot;left&quot;:46,&quot;top&quot;:119,&quot;width&quot;:868.15}"/>
</p:tagLst>
</file>

<file path=ppt/tags/tag32.xml><?xml version="1.0" encoding="utf-8"?>
<p:tagLst xmlns:p="http://schemas.openxmlformats.org/presentationml/2006/main">
  <p:tag name="KSO_WM_DIAGRAM_VIRTUALLY_FRAME" val="{&quot;height&quot;:389.55,&quot;left&quot;:46,&quot;top&quot;:119,&quot;width&quot;:868.15}"/>
</p:tagLst>
</file>

<file path=ppt/tags/tag33.xml><?xml version="1.0" encoding="utf-8"?>
<p:tagLst xmlns:p="http://schemas.openxmlformats.org/presentationml/2006/main">
  <p:tag name="KSO_WM_DIAGRAM_VIRTUALLY_FRAME" val="{&quot;height&quot;:389.55,&quot;left&quot;:46,&quot;top&quot;:119,&quot;width&quot;:868.15}"/>
</p:tagLst>
</file>

<file path=ppt/tags/tag34.xml><?xml version="1.0" encoding="utf-8"?>
<p:tagLst xmlns:p="http://schemas.openxmlformats.org/presentationml/2006/main">
  <p:tag name="KSO_WM_DIAGRAM_VIRTUALLY_FRAME" val="{&quot;height&quot;:389.55,&quot;left&quot;:46,&quot;top&quot;:119,&quot;width&quot;:868.15}"/>
</p:tagLst>
</file>

<file path=ppt/tags/tag35.xml><?xml version="1.0" encoding="utf-8"?>
<p:tagLst xmlns:p="http://schemas.openxmlformats.org/presentationml/2006/main">
  <p:tag name="KSO_WM_DIAGRAM_VIRTUALLY_FRAME" val="{&quot;height&quot;:412.42716535433067,&quot;left&quot;:453.54818897637796,&quot;top&quot;:58.47299212598425,&quot;width&quot;:485.45181102362204}"/>
</p:tagLst>
</file>

<file path=ppt/tags/tag36.xml><?xml version="1.0" encoding="utf-8"?>
<p:tagLst xmlns:p="http://schemas.openxmlformats.org/presentationml/2006/main">
  <p:tag name="KSO_WM_BEAUTIFY_FLAG" val=""/>
</p:tagLst>
</file>

<file path=ppt/tags/tag37.xml><?xml version="1.0" encoding="utf-8"?>
<p:tagLst xmlns:p="http://schemas.openxmlformats.org/presentationml/2006/main">
  <p:tag name="KSO_WM_DIAGRAM_VIRTUALLY_FRAME" val="{&quot;height&quot;:412.42716535433067,&quot;left&quot;:453.54818897637796,&quot;top&quot;:58.47299212598425,&quot;width&quot;:485.45181102362204}"/>
</p:tagLst>
</file>

<file path=ppt/tags/tag38.xml><?xml version="1.0" encoding="utf-8"?>
<p:tagLst xmlns:p="http://schemas.openxmlformats.org/presentationml/2006/main">
  <p:tag name="KSO_WM_DIAGRAM_VIRTUALLY_FRAME" val="{&quot;height&quot;:412.42716535433067,&quot;left&quot;:453.54818897637796,&quot;top&quot;:58.47299212598425,&quot;width&quot;:485.45181102362204}"/>
</p:tagLst>
</file>

<file path=ppt/tags/tag39.xml><?xml version="1.0" encoding="utf-8"?>
<p:tagLst xmlns:p="http://schemas.openxmlformats.org/presentationml/2006/main">
  <p:tag name="KSO_WM_DIAGRAM_VIRTUALLY_FRAME" val="{&quot;height&quot;:412.42716535433067,&quot;left&quot;:453.54818897637796,&quot;top&quot;:58.47299212598425,&quot;width&quot;:485.45181102362204}"/>
</p:tagLst>
</file>

<file path=ppt/tags/tag4.xml><?xml version="1.0" encoding="utf-8"?>
<p:tagLst xmlns:p="http://schemas.openxmlformats.org/presentationml/2006/main">
  <p:tag name="KSO_WM_DIAGRAM_VIRTUALLY_FRAME" val="{&quot;height&quot;:412.42716535433067,&quot;left&quot;:453.54818897637796,&quot;top&quot;:58.47299212598425,&quot;width&quot;:485.45181102362204}"/>
</p:tagLst>
</file>

<file path=ppt/tags/tag40.xml><?xml version="1.0" encoding="utf-8"?>
<p:tagLst xmlns:p="http://schemas.openxmlformats.org/presentationml/2006/main">
  <p:tag name="KSO_WM_DIAGRAM_VIRTUALLY_FRAME" val="{&quot;height&quot;:405.15,&quot;left&quot;:17.6,&quot;top&quot;:81.25,&quot;width&quot;:458.9}"/>
</p:tagLst>
</file>

<file path=ppt/tags/tag41.xml><?xml version="1.0" encoding="utf-8"?>
<p:tagLst xmlns:p="http://schemas.openxmlformats.org/presentationml/2006/main">
  <p:tag name="KSO_WM_DIAGRAM_VIRTUALLY_FRAME" val="{&quot;height&quot;:405.15,&quot;left&quot;:17.6,&quot;top&quot;:81.25,&quot;width&quot;:458.9}"/>
</p:tagLst>
</file>

<file path=ppt/tags/tag42.xml><?xml version="1.0" encoding="utf-8"?>
<p:tagLst xmlns:p="http://schemas.openxmlformats.org/presentationml/2006/main">
  <p:tag name="KSO_WM_DIAGRAM_VIRTUALLY_FRAME" val="{&quot;height&quot;:405.15,&quot;left&quot;:17.6,&quot;top&quot;:81.25,&quot;width&quot;:458.9}"/>
</p:tagLst>
</file>

<file path=ppt/tags/tag43.xml><?xml version="1.0" encoding="utf-8"?>
<p:tagLst xmlns:p="http://schemas.openxmlformats.org/presentationml/2006/main">
  <p:tag name="KSO_WM_DIAGRAM_VIRTUALLY_FRAME" val="{&quot;height&quot;:405.15,&quot;left&quot;:17.6,&quot;top&quot;:81.25,&quot;width&quot;:458.9}"/>
</p:tagLst>
</file>

<file path=ppt/tags/tag44.xml><?xml version="1.0" encoding="utf-8"?>
<p:tagLst xmlns:p="http://schemas.openxmlformats.org/presentationml/2006/main">
  <p:tag name="KSO_WM_DIAGRAM_VIRTUALLY_FRAME" val="{&quot;height&quot;:405.15,&quot;left&quot;:17.6,&quot;top&quot;:81.25,&quot;width&quot;:458.9}"/>
</p:tagLst>
</file>

<file path=ppt/tags/tag45.xml><?xml version="1.0" encoding="utf-8"?>
<p:tagLst xmlns:p="http://schemas.openxmlformats.org/presentationml/2006/main">
  <p:tag name="KSO_WM_DIAGRAM_VIRTUALLY_FRAME" val="{&quot;height&quot;:405.15,&quot;left&quot;:17.6,&quot;top&quot;:81.25,&quot;width&quot;:458.9}"/>
</p:tagLst>
</file>

<file path=ppt/tags/tag46.xml><?xml version="1.0" encoding="utf-8"?>
<p:tagLst xmlns:p="http://schemas.openxmlformats.org/presentationml/2006/main">
  <p:tag name="KSO_WM_DIAGRAM_VIRTUALLY_FRAME" val="{&quot;height&quot;:405.15,&quot;left&quot;:17.6,&quot;top&quot;:81.25,&quot;width&quot;:458.9}"/>
</p:tagLst>
</file>

<file path=ppt/tags/tag47.xml><?xml version="1.0" encoding="utf-8"?>
<p:tagLst xmlns:p="http://schemas.openxmlformats.org/presentationml/2006/main">
  <p:tag name="KSO_WM_DIAGRAM_VIRTUALLY_FRAME" val="{&quot;height&quot;:405.15,&quot;left&quot;:17.6,&quot;top&quot;:81.25,&quot;width&quot;:458.9}"/>
</p:tagLst>
</file>

<file path=ppt/tags/tag48.xml><?xml version="1.0" encoding="utf-8"?>
<p:tagLst xmlns:p="http://schemas.openxmlformats.org/presentationml/2006/main">
  <p:tag name="KSO_WM_DIAGRAM_VIRTUALLY_FRAME" val="{&quot;height&quot;:405.15,&quot;left&quot;:17.6,&quot;top&quot;:81.25,&quot;width&quot;:458.9}"/>
</p:tagLst>
</file>

<file path=ppt/tags/tag49.xml><?xml version="1.0" encoding="utf-8"?>
<p:tagLst xmlns:p="http://schemas.openxmlformats.org/presentationml/2006/main">
  <p:tag name="KSO_WM_DIAGRAM_VIRTUALLY_FRAME" val="{&quot;height&quot;:405.15,&quot;left&quot;:17.6,&quot;top&quot;:81.25,&quot;width&quot;:458.9}"/>
</p:tagLst>
</file>

<file path=ppt/tags/tag5.xml><?xml version="1.0" encoding="utf-8"?>
<p:tagLst xmlns:p="http://schemas.openxmlformats.org/presentationml/2006/main">
  <p:tag name="KSO_WM_DIAGRAM_VIRTUALLY_FRAME" val="{&quot;height&quot;:412.42716535433067,&quot;left&quot;:453.54818897637796,&quot;top&quot;:58.47299212598425,&quot;width&quot;:485.45181102362204}"/>
</p:tagLst>
</file>

<file path=ppt/tags/tag50.xml><?xml version="1.0" encoding="utf-8"?>
<p:tagLst xmlns:p="http://schemas.openxmlformats.org/presentationml/2006/main">
  <p:tag name="KSO_WM_DIAGRAM_VIRTUALLY_FRAME" val="{&quot;height&quot;:405.15,&quot;left&quot;:17.6,&quot;top&quot;:81.25,&quot;width&quot;:458.9}"/>
</p:tagLst>
</file>

<file path=ppt/tags/tag51.xml><?xml version="1.0" encoding="utf-8"?>
<p:tagLst xmlns:p="http://schemas.openxmlformats.org/presentationml/2006/main">
  <p:tag name="KSO_WM_DIAGRAM_VIRTUALLY_FRAME" val="{&quot;height&quot;:405.15,&quot;left&quot;:17.6,&quot;top&quot;:81.25,&quot;width&quot;:458.9}"/>
</p:tagLst>
</file>

<file path=ppt/tags/tag52.xml><?xml version="1.0" encoding="utf-8"?>
<p:tagLst xmlns:p="http://schemas.openxmlformats.org/presentationml/2006/main">
  <p:tag name="KSO_WM_DIAGRAM_VIRTUALLY_FRAME" val="{&quot;height&quot;:362.2737007874016,&quot;left&quot;:17.65977186994787,&quot;top&quot;:163.87629921259844,&quot;width&quot;:905.4902281300522}"/>
</p:tagLst>
</file>

<file path=ppt/tags/tag53.xml><?xml version="1.0" encoding="utf-8"?>
<p:tagLst xmlns:p="http://schemas.openxmlformats.org/presentationml/2006/main">
  <p:tag name="KSO_WM_DIAGRAM_VIRTUALLY_FRAME" val="{&quot;height&quot;:362.2737007874016,&quot;left&quot;:17.65977186994787,&quot;top&quot;:163.87629921259844,&quot;width&quot;:905.4902281300522}"/>
</p:tagLst>
</file>

<file path=ppt/tags/tag54.xml><?xml version="1.0" encoding="utf-8"?>
<p:tagLst xmlns:p="http://schemas.openxmlformats.org/presentationml/2006/main">
  <p:tag name="KSO_WM_DIAGRAM_VIRTUALLY_FRAME" val="{&quot;height&quot;:362.2737007874016,&quot;left&quot;:17.65977186994787,&quot;top&quot;:163.87629921259844,&quot;width&quot;:905.4902281300522}"/>
</p:tagLst>
</file>

<file path=ppt/tags/tag55.xml><?xml version="1.0" encoding="utf-8"?>
<p:tagLst xmlns:p="http://schemas.openxmlformats.org/presentationml/2006/main">
  <p:tag name="KSO_WM_DIAGRAM_VIRTUALLY_FRAME" val="{&quot;height&quot;:363.85,&quot;left&quot;:46,&quot;top&quot;:119,&quot;width&quot;:868.15}"/>
</p:tagLst>
</file>

<file path=ppt/tags/tag56.xml><?xml version="1.0" encoding="utf-8"?>
<p:tagLst xmlns:p="http://schemas.openxmlformats.org/presentationml/2006/main">
  <p:tag name="KSO_WM_DIAGRAM_VIRTUALLY_FRAME" val="{&quot;height&quot;:362.2737007874016,&quot;left&quot;:17.65977186994787,&quot;top&quot;:163.87629921259844,&quot;width&quot;:905.4902281300522}"/>
</p:tagLst>
</file>

<file path=ppt/tags/tag57.xml><?xml version="1.0" encoding="utf-8"?>
<p:tagLst xmlns:p="http://schemas.openxmlformats.org/presentationml/2006/main">
  <p:tag name="KSO_WM_DIAGRAM_VIRTUALLY_FRAME" val="{&quot;height&quot;:362.2737007874016,&quot;left&quot;:17.65977186994787,&quot;top&quot;:163.87629921259844,&quot;width&quot;:905.4902281300522}"/>
</p:tagLst>
</file>

<file path=ppt/tags/tag58.xml><?xml version="1.0" encoding="utf-8"?>
<p:tagLst xmlns:p="http://schemas.openxmlformats.org/presentationml/2006/main">
  <p:tag name="KSO_WM_DIAGRAM_VIRTUALLY_FRAME" val="{&quot;height&quot;:362.2737007874016,&quot;left&quot;:17.65977186994787,&quot;top&quot;:163.87629921259844,&quot;width&quot;:905.4902281300522}"/>
</p:tagLst>
</file>

<file path=ppt/tags/tag59.xml><?xml version="1.0" encoding="utf-8"?>
<p:tagLst xmlns:p="http://schemas.openxmlformats.org/presentationml/2006/main">
  <p:tag name="KSO_WM_DIAGRAM_VIRTUALLY_FRAME" val="{&quot;height&quot;:363.85,&quot;left&quot;:46,&quot;top&quot;:119,&quot;width&quot;:868.15}"/>
</p:tagLst>
</file>

<file path=ppt/tags/tag6.xml><?xml version="1.0" encoding="utf-8"?>
<p:tagLst xmlns:p="http://schemas.openxmlformats.org/presentationml/2006/main">
  <p:tag name="KSO_WM_DIAGRAM_VIRTUALLY_FRAME" val="{&quot;height&quot;:412.42716535433067,&quot;left&quot;:453.54818897637796,&quot;top&quot;:58.47299212598425,&quot;width&quot;:485.45181102362204}"/>
</p:tagLst>
</file>

<file path=ppt/tags/tag60.xml><?xml version="1.0" encoding="utf-8"?>
<p:tagLst xmlns:p="http://schemas.openxmlformats.org/presentationml/2006/main">
  <p:tag name="KSO_WM_DIAGRAM_VIRTUALLY_FRAME" val="{&quot;height&quot;:362.2737007874016,&quot;left&quot;:17.65977186994787,&quot;top&quot;:163.87629921259844,&quot;width&quot;:905.4902281300522}"/>
</p:tagLst>
</file>

<file path=ppt/tags/tag61.xml><?xml version="1.0" encoding="utf-8"?>
<p:tagLst xmlns:p="http://schemas.openxmlformats.org/presentationml/2006/main">
  <p:tag name="KSO_WM_DIAGRAM_VIRTUALLY_FRAME" val="{&quot;height&quot;:362.2737007874016,&quot;left&quot;:17.65977186994787,&quot;top&quot;:163.87629921259844,&quot;width&quot;:905.4902281300522}"/>
</p:tagLst>
</file>

<file path=ppt/tags/tag62.xml><?xml version="1.0" encoding="utf-8"?>
<p:tagLst xmlns:p="http://schemas.openxmlformats.org/presentationml/2006/main">
  <p:tag name="KSO_WM_DIAGRAM_VIRTUALLY_FRAME" val="{&quot;height&quot;:362.2737007874016,&quot;left&quot;:17.65977186994787,&quot;top&quot;:163.87629921259844,&quot;width&quot;:905.4902281300522}"/>
</p:tagLst>
</file>

<file path=ppt/tags/tag63.xml><?xml version="1.0" encoding="utf-8"?>
<p:tagLst xmlns:p="http://schemas.openxmlformats.org/presentationml/2006/main">
  <p:tag name="KSO_WM_DIAGRAM_VIRTUALLY_FRAME" val="{&quot;height&quot;:363.85,&quot;left&quot;:46,&quot;top&quot;:119,&quot;width&quot;:868.15}"/>
</p:tagLst>
</file>

<file path=ppt/tags/tag64.xml><?xml version="1.0" encoding="utf-8"?>
<p:tagLst xmlns:p="http://schemas.openxmlformats.org/presentationml/2006/main">
  <p:tag name="KSO_WM_DIAGRAM_VIRTUALLY_FRAME" val="{&quot;height&quot;:412.42716535433067,&quot;left&quot;:453.54818897637796,&quot;top&quot;:58.47299212598425,&quot;width&quot;:485.45181102362204}"/>
</p:tagLst>
</file>

<file path=ppt/tags/tag65.xml><?xml version="1.0" encoding="utf-8"?>
<p:tagLst xmlns:p="http://schemas.openxmlformats.org/presentationml/2006/main">
  <p:tag name="KSO_WM_DIAGRAM_VIRTUALLY_FRAME" val="{&quot;height&quot;:412.42716535433067,&quot;left&quot;:453.54818897637796,&quot;top&quot;:58.47299212598425,&quot;width&quot;:485.45181102362204}"/>
</p:tagLst>
</file>

<file path=ppt/tags/tag66.xml><?xml version="1.0" encoding="utf-8"?>
<p:tagLst xmlns:p="http://schemas.openxmlformats.org/presentationml/2006/main">
  <p:tag name="KSO_WM_DIAGRAM_VIRTUALLY_FRAME" val="{&quot;height&quot;:362.2737007874016,&quot;left&quot;:17.65977186994787,&quot;top&quot;:163.87629921259844,&quot;width&quot;:905.4902281300522}"/>
</p:tagLst>
</file>

<file path=ppt/tags/tag67.xml><?xml version="1.0" encoding="utf-8"?>
<p:tagLst xmlns:p="http://schemas.openxmlformats.org/presentationml/2006/main">
  <p:tag name="KSO_WM_DIAGRAM_VIRTUALLY_FRAME" val="{&quot;height&quot;:362.2737007874016,&quot;left&quot;:17.65977186994787,&quot;top&quot;:163.87629921259844,&quot;width&quot;:905.4902281300522}"/>
</p:tagLst>
</file>

<file path=ppt/tags/tag68.xml><?xml version="1.0" encoding="utf-8"?>
<p:tagLst xmlns:p="http://schemas.openxmlformats.org/presentationml/2006/main">
  <p:tag name="KSO_WM_DIAGRAM_VIRTUALLY_FRAME" val="{&quot;height&quot;:362.2737007874016,&quot;left&quot;:17.65977186994787,&quot;top&quot;:163.87629921259844,&quot;width&quot;:905.4902281300522}"/>
</p:tagLst>
</file>

<file path=ppt/tags/tag69.xml><?xml version="1.0" encoding="utf-8"?>
<p:tagLst xmlns:p="http://schemas.openxmlformats.org/presentationml/2006/main">
  <p:tag name="KSO_WM_DIAGRAM_VIRTUALLY_FRAME" val="{&quot;height&quot;:363.85,&quot;left&quot;:46,&quot;top&quot;:119,&quot;width&quot;:868.15}"/>
</p:tagLst>
</file>

<file path=ppt/tags/tag7.xml><?xml version="1.0" encoding="utf-8"?>
<p:tagLst xmlns:p="http://schemas.openxmlformats.org/presentationml/2006/main">
  <p:tag name="KSO_WM_DIAGRAM_VIRTUALLY_FRAME" val="{&quot;height&quot;:412.42716535433067,&quot;left&quot;:453.54818897637796,&quot;top&quot;:58.47299212598425,&quot;width&quot;:485.45181102362204}"/>
</p:tagLst>
</file>

<file path=ppt/tags/tag70.xml><?xml version="1.0" encoding="utf-8"?>
<p:tagLst xmlns:p="http://schemas.openxmlformats.org/presentationml/2006/main">
  <p:tag name="KSO_WM_DIAGRAM_VIRTUALLY_FRAME" val="{&quot;height&quot;:362.2737007874016,&quot;left&quot;:17.65977186994787,&quot;top&quot;:163.87629921259844,&quot;width&quot;:905.4902281300522}"/>
</p:tagLst>
</file>

<file path=ppt/tags/tag71.xml><?xml version="1.0" encoding="utf-8"?>
<p:tagLst xmlns:p="http://schemas.openxmlformats.org/presentationml/2006/main">
  <p:tag name="KSO_WM_DIAGRAM_VIRTUALLY_FRAME" val="{&quot;height&quot;:362.2737007874016,&quot;left&quot;:17.65977186994787,&quot;top&quot;:163.87629921259844,&quot;width&quot;:905.4902281300522}"/>
</p:tagLst>
</file>

<file path=ppt/tags/tag72.xml><?xml version="1.0" encoding="utf-8"?>
<p:tagLst xmlns:p="http://schemas.openxmlformats.org/presentationml/2006/main">
  <p:tag name="KSO_WM_DIAGRAM_VIRTUALLY_FRAME" val="{&quot;height&quot;:362.2737007874016,&quot;left&quot;:17.65977186994787,&quot;top&quot;:163.87629921259844,&quot;width&quot;:905.4902281300522}"/>
</p:tagLst>
</file>

<file path=ppt/tags/tag73.xml><?xml version="1.0" encoding="utf-8"?>
<p:tagLst xmlns:p="http://schemas.openxmlformats.org/presentationml/2006/main">
  <p:tag name="KSO_WM_DIAGRAM_VIRTUALLY_FRAME" val="{&quot;height&quot;:363.85,&quot;left&quot;:46,&quot;top&quot;:119,&quot;width&quot;:868.15}"/>
</p:tagLst>
</file>

<file path=ppt/tags/tag74.xml><?xml version="1.0" encoding="utf-8"?>
<p:tagLst xmlns:p="http://schemas.openxmlformats.org/presentationml/2006/main">
  <p:tag name="KSO_WM_DIAGRAM_VIRTUALLY_FRAME" val="{&quot;height&quot;:362.2737007874016,&quot;left&quot;:17.65977186994787,&quot;top&quot;:163.87629921259844,&quot;width&quot;:905.4902281300522}"/>
</p:tagLst>
</file>

<file path=ppt/tags/tag75.xml><?xml version="1.0" encoding="utf-8"?>
<p:tagLst xmlns:p="http://schemas.openxmlformats.org/presentationml/2006/main">
  <p:tag name="KSO_WM_DIAGRAM_VIRTUALLY_FRAME" val="{&quot;height&quot;:362.2737007874016,&quot;left&quot;:17.65977186994787,&quot;top&quot;:163.87629921259844,&quot;width&quot;:905.4902281300522}"/>
</p:tagLst>
</file>

<file path=ppt/tags/tag76.xml><?xml version="1.0" encoding="utf-8"?>
<p:tagLst xmlns:p="http://schemas.openxmlformats.org/presentationml/2006/main">
  <p:tag name="KSO_WM_DIAGRAM_VIRTUALLY_FRAME" val="{&quot;height&quot;:362.2737007874016,&quot;left&quot;:17.65977186994787,&quot;top&quot;:163.87629921259844,&quot;width&quot;:905.4902281300522}"/>
</p:tagLst>
</file>

<file path=ppt/tags/tag77.xml><?xml version="1.0" encoding="utf-8"?>
<p:tagLst xmlns:p="http://schemas.openxmlformats.org/presentationml/2006/main">
  <p:tag name="KSO_WM_DIAGRAM_VIRTUALLY_FRAME" val="{&quot;height&quot;:363.85,&quot;left&quot;:46,&quot;top&quot;:119,&quot;width&quot;:868.15}"/>
</p:tagLst>
</file>

<file path=ppt/tags/tag78.xml><?xml version="1.0" encoding="utf-8"?>
<p:tagLst xmlns:p="http://schemas.openxmlformats.org/presentationml/2006/main">
  <p:tag name="KSO_WM_DIAGRAM_VIRTUALLY_FRAME" val="{&quot;height&quot;:362.2737007874016,&quot;left&quot;:17.65977186994787,&quot;top&quot;:163.87629921259844,&quot;width&quot;:905.4902281300522}"/>
</p:tagLst>
</file>

<file path=ppt/tags/tag79.xml><?xml version="1.0" encoding="utf-8"?>
<p:tagLst xmlns:p="http://schemas.openxmlformats.org/presentationml/2006/main">
  <p:tag name="KSO_WM_DIAGRAM_VIRTUALLY_FRAME" val="{&quot;height&quot;:362.2737007874016,&quot;left&quot;:17.65977186994787,&quot;top&quot;:163.87629921259844,&quot;width&quot;:905.4902281300522}"/>
</p:tagLst>
</file>

<file path=ppt/tags/tag8.xml><?xml version="1.0" encoding="utf-8"?>
<p:tagLst xmlns:p="http://schemas.openxmlformats.org/presentationml/2006/main">
  <p:tag name="KSO_WM_DIAGRAM_VIRTUALLY_FRAME" val="{&quot;height&quot;:412.42716535433067,&quot;left&quot;:453.54818897637796,&quot;top&quot;:58.47299212598425,&quot;width&quot;:485.45181102362204}"/>
</p:tagLst>
</file>

<file path=ppt/tags/tag80.xml><?xml version="1.0" encoding="utf-8"?>
<p:tagLst xmlns:p="http://schemas.openxmlformats.org/presentationml/2006/main">
  <p:tag name="KSO_WM_DIAGRAM_VIRTUALLY_FRAME" val="{&quot;height&quot;:362.2737007874016,&quot;left&quot;:17.65977186994787,&quot;top&quot;:163.87629921259844,&quot;width&quot;:905.4902281300522}"/>
</p:tagLst>
</file>

<file path=ppt/tags/tag81.xml><?xml version="1.0" encoding="utf-8"?>
<p:tagLst xmlns:p="http://schemas.openxmlformats.org/presentationml/2006/main">
  <p:tag name="KSO_WM_DIAGRAM_VIRTUALLY_FRAME" val="{&quot;height&quot;:363.85,&quot;left&quot;:46,&quot;top&quot;:119,&quot;width&quot;:868.15}"/>
</p:tagLst>
</file>

<file path=ppt/tags/tag82.xml><?xml version="1.0" encoding="utf-8"?>
<p:tagLst xmlns:p="http://schemas.openxmlformats.org/presentationml/2006/main">
  <p:tag name="KSO_WM_DIAGRAM_VIRTUALLY_FRAME" val="{&quot;height&quot;:362.2737007874016,&quot;left&quot;:17.65977186994787,&quot;top&quot;:163.87629921259844,&quot;width&quot;:905.4902281300522}"/>
</p:tagLst>
</file>

<file path=ppt/tags/tag83.xml><?xml version="1.0" encoding="utf-8"?>
<p:tagLst xmlns:p="http://schemas.openxmlformats.org/presentationml/2006/main">
  <p:tag name="KSO_WM_DIAGRAM_VIRTUALLY_FRAME" val="{&quot;height&quot;:362.2737007874016,&quot;left&quot;:17.65977186994787,&quot;top&quot;:163.87629921259844,&quot;width&quot;:905.4902281300522}"/>
</p:tagLst>
</file>

<file path=ppt/tags/tag84.xml><?xml version="1.0" encoding="utf-8"?>
<p:tagLst xmlns:p="http://schemas.openxmlformats.org/presentationml/2006/main">
  <p:tag name="KSO_WM_DIAGRAM_VIRTUALLY_FRAME" val="{&quot;height&quot;:362.2737007874016,&quot;left&quot;:17.65977186994787,&quot;top&quot;:163.87629921259844,&quot;width&quot;:905.4902281300522}"/>
</p:tagLst>
</file>

<file path=ppt/tags/tag85.xml><?xml version="1.0" encoding="utf-8"?>
<p:tagLst xmlns:p="http://schemas.openxmlformats.org/presentationml/2006/main">
  <p:tag name="KSO_WM_DIAGRAM_VIRTUALLY_FRAME" val="{&quot;height&quot;:363.85,&quot;left&quot;:46,&quot;top&quot;:119,&quot;width&quot;:868.15}"/>
</p:tagLst>
</file>

<file path=ppt/tags/tag86.xml><?xml version="1.0" encoding="utf-8"?>
<p:tagLst xmlns:p="http://schemas.openxmlformats.org/presentationml/2006/main">
  <p:tag name="KSO_WM_DIAGRAM_VIRTUALLY_FRAME" val="{&quot;height&quot;:412.42716535433067,&quot;left&quot;:453.54818897637796,&quot;top&quot;:58.47299212598425,&quot;width&quot;:485.45181102362204}"/>
</p:tagLst>
</file>

<file path=ppt/tags/tag87.xml><?xml version="1.0" encoding="utf-8"?>
<p:tagLst xmlns:p="http://schemas.openxmlformats.org/presentationml/2006/main">
  <p:tag name="KSO_WM_BEAUTIFY_FLAG" val=""/>
</p:tagLst>
</file>

<file path=ppt/tags/tag88.xml><?xml version="1.0" encoding="utf-8"?>
<p:tagLst xmlns:p="http://schemas.openxmlformats.org/presentationml/2006/main">
  <p:tag name="KSO_WM_DIAGRAM_VIRTUALLY_FRAME" val="{&quot;height&quot;:412.42716535433067,&quot;left&quot;:453.54818897637796,&quot;top&quot;:58.47299212598425,&quot;width&quot;:485.45181102362204}"/>
</p:tagLst>
</file>

<file path=ppt/tags/tag89.xml><?xml version="1.0" encoding="utf-8"?>
<p:tagLst xmlns:p="http://schemas.openxmlformats.org/presentationml/2006/main">
  <p:tag name="KSO_WM_DIAGRAM_VIRTUALLY_FRAME" val="{&quot;height&quot;:412.42716535433067,&quot;left&quot;:453.54818897637796,&quot;top&quot;:58.47299212598425,&quot;width&quot;:485.45181102362204}"/>
</p:tagLst>
</file>

<file path=ppt/tags/tag9.xml><?xml version="1.0" encoding="utf-8"?>
<p:tagLst xmlns:p="http://schemas.openxmlformats.org/presentationml/2006/main">
  <p:tag name="KSO_WM_DIAGRAM_VIRTUALLY_FRAME" val="{&quot;height&quot;:412.42716535433067,&quot;left&quot;:453.54818897637796,&quot;top&quot;:58.47299212598425,&quot;width&quot;:485.45181102362204}"/>
</p:tagLst>
</file>

<file path=ppt/tags/tag90.xml><?xml version="1.0" encoding="utf-8"?>
<p:tagLst xmlns:p="http://schemas.openxmlformats.org/presentationml/2006/main">
  <p:tag name="KSO_WM_DIAGRAM_VIRTUALLY_FRAME" val="{&quot;height&quot;:412.42716535433067,&quot;left&quot;:453.54818897637796,&quot;top&quot;:58.47299212598425,&quot;width&quot;:485.45181102362204}"/>
</p:tagLst>
</file>

<file path=ppt/tags/tag91.xml><?xml version="1.0" encoding="utf-8"?>
<p:tagLst xmlns:p="http://schemas.openxmlformats.org/presentationml/2006/main">
  <p:tag name="KSO_WM_DIAGRAM_VIRTUALLY_FRAME" val="{&quot;height&quot;:362.2737007874016,&quot;left&quot;:17.65977186994787,&quot;top&quot;:163.87629921259844,&quot;width&quot;:905.4902281300522}"/>
</p:tagLst>
</file>

<file path=ppt/tags/tag92.xml><?xml version="1.0" encoding="utf-8"?>
<p:tagLst xmlns:p="http://schemas.openxmlformats.org/presentationml/2006/main">
  <p:tag name="KSO_WM_DIAGRAM_VIRTUALLY_FRAME" val="{&quot;height&quot;:362.2737007874016,&quot;left&quot;:17.65977186994787,&quot;top&quot;:163.87629921259844,&quot;width&quot;:905.4902281300522}"/>
</p:tagLst>
</file>

<file path=ppt/tags/tag93.xml><?xml version="1.0" encoding="utf-8"?>
<p:tagLst xmlns:p="http://schemas.openxmlformats.org/presentationml/2006/main">
  <p:tag name="KSO_WM_DIAGRAM_VIRTUALLY_FRAME" val="{&quot;height&quot;:362.2737007874016,&quot;left&quot;:17.65977186994787,&quot;top&quot;:163.87629921259844,&quot;width&quot;:905.4902281300522}"/>
</p:tagLst>
</file>

<file path=ppt/tags/tag94.xml><?xml version="1.0" encoding="utf-8"?>
<p:tagLst xmlns:p="http://schemas.openxmlformats.org/presentationml/2006/main">
  <p:tag name="KSO_WM_DIAGRAM_VIRTUALLY_FRAME" val="{&quot;height&quot;:363.85,&quot;left&quot;:46,&quot;top&quot;:119,&quot;width&quot;:868.15}"/>
</p:tagLst>
</file>

<file path=ppt/tags/tag95.xml><?xml version="1.0" encoding="utf-8"?>
<p:tagLst xmlns:p="http://schemas.openxmlformats.org/presentationml/2006/main">
  <p:tag name="KSO_WM_DIAGRAM_VIRTUALLY_FRAME" val="{&quot;height&quot;:362.2737007874016,&quot;left&quot;:17.65977186994787,&quot;top&quot;:163.87629921259844,&quot;width&quot;:905.4902281300522}"/>
</p:tagLst>
</file>

<file path=ppt/tags/tag96.xml><?xml version="1.0" encoding="utf-8"?>
<p:tagLst xmlns:p="http://schemas.openxmlformats.org/presentationml/2006/main">
  <p:tag name="KSO_WM_DIAGRAM_VIRTUALLY_FRAME" val="{&quot;height&quot;:362.2737007874016,&quot;left&quot;:17.65977186994787,&quot;top&quot;:163.87629921259844,&quot;width&quot;:905.4902281300522}"/>
</p:tagLst>
</file>

<file path=ppt/tags/tag97.xml><?xml version="1.0" encoding="utf-8"?>
<p:tagLst xmlns:p="http://schemas.openxmlformats.org/presentationml/2006/main">
  <p:tag name="KSO_WM_DIAGRAM_VIRTUALLY_FRAME" val="{&quot;height&quot;:362.2737007874016,&quot;left&quot;:17.65977186994787,&quot;top&quot;:163.87629921259844,&quot;width&quot;:905.4902281300522}"/>
</p:tagLst>
</file>

<file path=ppt/tags/tag98.xml><?xml version="1.0" encoding="utf-8"?>
<p:tagLst xmlns:p="http://schemas.openxmlformats.org/presentationml/2006/main">
  <p:tag name="KSO_WM_DIAGRAM_VIRTUALLY_FRAME" val="{&quot;height&quot;:362.2737007874016,&quot;left&quot;:17.65977186994787,&quot;top&quot;:163.87629921259844,&quot;width&quot;:905.4902281300522}"/>
</p:tagLst>
</file>

<file path=ppt/tags/tag99.xml><?xml version="1.0" encoding="utf-8"?>
<p:tagLst xmlns:p="http://schemas.openxmlformats.org/presentationml/2006/main">
  <p:tag name="KSO_WM_DIAGRAM_VIRTUALLY_FRAME" val="{&quot;height&quot;:362.2737007874016,&quot;left&quot;:17.65977186994787,&quot;top&quot;:163.87629921259844,&quot;width&quot;:905.4902281300522}"/>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4712</Words>
  <Application>WPS 演示</Application>
  <PresentationFormat>宽屏</PresentationFormat>
  <Paragraphs>428</Paragraphs>
  <Slides>23</Slides>
  <Notes>0</Notes>
  <HiddenSlides>0</HiddenSlides>
  <MMClips>0</MMClips>
  <ScaleCrop>false</ScaleCrop>
  <HeadingPairs>
    <vt:vector size="6" baseType="variant">
      <vt:variant>
        <vt:lpstr>已用的字体</vt:lpstr>
      </vt:variant>
      <vt:variant>
        <vt:i4>17</vt:i4>
      </vt:variant>
      <vt:variant>
        <vt:lpstr>主题</vt:lpstr>
      </vt:variant>
      <vt:variant>
        <vt:i4>1</vt:i4>
      </vt:variant>
      <vt:variant>
        <vt:lpstr>幻灯片标题</vt:lpstr>
      </vt:variant>
      <vt:variant>
        <vt:i4>23</vt:i4>
      </vt:variant>
    </vt:vector>
  </HeadingPairs>
  <TitlesOfParts>
    <vt:vector size="41" baseType="lpstr">
      <vt:lpstr>Arial</vt:lpstr>
      <vt:lpstr>宋体</vt:lpstr>
      <vt:lpstr>Wingdings</vt:lpstr>
      <vt:lpstr>微软雅黑</vt:lpstr>
      <vt:lpstr>Source Han Sans CN Bold</vt:lpstr>
      <vt:lpstr>Poppins Medium</vt:lpstr>
      <vt:lpstr>华文细黑</vt:lpstr>
      <vt:lpstr>Times New Roman</vt:lpstr>
      <vt:lpstr>Arial Unicode MS</vt:lpstr>
      <vt:lpstr>Calibri Light</vt:lpstr>
      <vt:lpstr>Calibri</vt:lpstr>
      <vt:lpstr>OPPOSans R</vt:lpstr>
      <vt:lpstr>思源黑体 CN Bold</vt:lpstr>
      <vt:lpstr>黑体</vt:lpstr>
      <vt:lpstr>Verdana</vt:lpstr>
      <vt:lpstr>等线</vt:lpstr>
      <vt:lpstr>Segoe Print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hoperun</dc:creator>
  <cp:lastModifiedBy>简单</cp:lastModifiedBy>
  <cp:revision>144</cp:revision>
  <dcterms:created xsi:type="dcterms:W3CDTF">2023-11-14T13:33:00Z</dcterms:created>
  <dcterms:modified xsi:type="dcterms:W3CDTF">2024-12-06T09:41:10Z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2052-12.1.0.19302</vt:lpwstr>
  </property>
  <property fmtid="{D5CDD505-2E9C-101B-9397-08002B2CF9AE}" pid="3" name="_readonly">
    <vt:lpwstr/>
  </property>
  <property fmtid="{D5CDD505-2E9C-101B-9397-08002B2CF9AE}" pid="4" name="_change">
    <vt:lpwstr/>
  </property>
  <property fmtid="{D5CDD505-2E9C-101B-9397-08002B2CF9AE}" pid="5" name="_full-control">
    <vt:lpwstr/>
  </property>
  <property fmtid="{D5CDD505-2E9C-101B-9397-08002B2CF9AE}" pid="6" name="sflag">
    <vt:lpwstr>1638265092</vt:lpwstr>
  </property>
  <property fmtid="{D5CDD505-2E9C-101B-9397-08002B2CF9AE}" pid="7" name="_2015_ms_pID_725343">
    <vt:lpwstr>(3)k7y4uxurHL2vRKtJ2z1Yuku370gV6cb9u/q48B3xDBR06FHNzvtWCr/L04QpaSAFwSdyQQWr
61d8iplJOrBFs8+SjHxeljcEmD/oL47y9wQBjFpio/KqPUZqlGjrcbWDuX6nPtMorU/pTLZJ
VVptoqSZUDW8nvInlbK/2/pDqosdxCyXlNZAZ2XRJbDp/MfuBDFz2i+daUMDlnL6dCZ8fGbm
W2YaaBHlpYVymBZnmX</vt:lpwstr>
  </property>
  <property fmtid="{D5CDD505-2E9C-101B-9397-08002B2CF9AE}" pid="8" name="_2015_ms_pID_7253431">
    <vt:lpwstr>rNQDAl7HNrUqts3r7atqWV/rdDWOQxwXTmlMjAEQd5xNr2rKGnb1Mr
uXVreMnsHcpRWTSF9ALAp+SfAUqHv39BNeTW/mi3pe03Lu1mAyr9s8e4GUDEIN9ubUYJ2F+r
De5sadG8dc0yTJsGyx48rSRAfm4e4Gjh0fhygywwRsOo4mCRf2oqFj2EFcKe5/JhVsNteOK5
QdlaWhxQ1r36KHQUkENsKeZkwSvK7pPqsNjy</vt:lpwstr>
  </property>
  <property fmtid="{D5CDD505-2E9C-101B-9397-08002B2CF9AE}" pid="9" name="_2015_ms_pID_7253432">
    <vt:lpwstr>zA==</vt:lpwstr>
  </property>
  <property fmtid="{D5CDD505-2E9C-101B-9397-08002B2CF9AE}" pid="10" name="ICV">
    <vt:lpwstr>63D48069903F412AA49D4B42299E81FB_13</vt:lpwstr>
  </property>
</Properties>
</file>